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8"/>
  </p:notesMasterIdLst>
  <p:sldIdLst>
    <p:sldId id="256" r:id="rId5"/>
    <p:sldId id="257" r:id="rId6"/>
    <p:sldId id="260" r:id="rId7"/>
    <p:sldId id="261" r:id="rId8"/>
    <p:sldId id="262" r:id="rId9"/>
    <p:sldId id="280" r:id="rId10"/>
    <p:sldId id="263" r:id="rId11"/>
    <p:sldId id="258" r:id="rId12"/>
    <p:sldId id="264" r:id="rId13"/>
    <p:sldId id="281" r:id="rId14"/>
    <p:sldId id="282" r:id="rId15"/>
    <p:sldId id="283" r:id="rId16"/>
    <p:sldId id="284" r:id="rId17"/>
    <p:sldId id="285" r:id="rId18"/>
    <p:sldId id="286" r:id="rId19"/>
    <p:sldId id="278" r:id="rId20"/>
    <p:sldId id="279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267" r:id="rId36"/>
    <p:sldId id="301" r:id="rId37"/>
    <p:sldId id="302" r:id="rId38"/>
    <p:sldId id="303" r:id="rId39"/>
    <p:sldId id="304" r:id="rId40"/>
    <p:sldId id="305" r:id="rId41"/>
    <p:sldId id="306" r:id="rId42"/>
    <p:sldId id="268" r:id="rId43"/>
    <p:sldId id="307" r:id="rId44"/>
    <p:sldId id="308" r:id="rId45"/>
    <p:sldId id="269" r:id="rId46"/>
    <p:sldId id="274" r:id="rId47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6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4CC9B6-A6C2-46C7-BBB9-C6A60C5C4540}" v="35" dt="2020-10-29T00:07:35.914"/>
    <p1510:client id="{8DDC6969-AFBF-401B-B01D-D96C4A463D75}" v="1528" dt="2021-08-26T15:30:10.427"/>
    <p1510:client id="{C5100B93-1ED1-43BC-A1C6-ECCC557E356F}" v="224" dt="2021-08-26T17:33:22.865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67" autoAdjust="0"/>
    <p:restoredTop sz="74189" autoAdjust="0"/>
  </p:normalViewPr>
  <p:slideViewPr>
    <p:cSldViewPr snapToGrid="0" snapToObjects="1" showGuides="1">
      <p:cViewPr varScale="1">
        <p:scale>
          <a:sx n="81" d="100"/>
          <a:sy n="81" d="100"/>
        </p:scale>
        <p:origin x="159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E9486A-FCD2-4FEC-AB7E-8232CC70FF5B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5F0462-0179-47B0-BFD3-E447948B8B63}">
      <dgm:prSet phldrT="[Text]" phldr="0"/>
      <dgm:spPr/>
      <dgm:t>
        <a:bodyPr/>
        <a:lstStyle/>
        <a:p>
          <a:pPr rtl="0"/>
          <a:r>
            <a:rPr lang="en-US" dirty="0">
              <a:latin typeface="IBM Plex Sans SemiBold"/>
            </a:rPr>
            <a:t> URL</a:t>
          </a:r>
          <a:endParaRPr lang="en-US" dirty="0"/>
        </a:p>
      </dgm:t>
    </dgm:pt>
    <dgm:pt modelId="{C3B93009-2424-40CA-B7BD-16D957DC9725}" type="parTrans" cxnId="{1C12295A-07B7-4633-A93A-58E221BE3C3D}">
      <dgm:prSet/>
      <dgm:spPr/>
      <dgm:t>
        <a:bodyPr/>
        <a:lstStyle/>
        <a:p>
          <a:endParaRPr lang="en-US"/>
        </a:p>
      </dgm:t>
    </dgm:pt>
    <dgm:pt modelId="{982EA070-CF61-4D1D-B612-2D720231C7D7}" type="sibTrans" cxnId="{1C12295A-07B7-4633-A93A-58E221BE3C3D}">
      <dgm:prSet/>
      <dgm:spPr/>
      <dgm:t>
        <a:bodyPr/>
        <a:lstStyle/>
        <a:p>
          <a:endParaRPr lang="en-US"/>
        </a:p>
      </dgm:t>
    </dgm:pt>
    <dgm:pt modelId="{D0B87B2D-7A29-4FA7-8B77-50731970E905}">
      <dgm:prSet phldrT="[Text]" phldr="0"/>
      <dgm:spPr/>
      <dgm:t>
        <a:bodyPr/>
        <a:lstStyle/>
        <a:p>
          <a:r>
            <a:rPr lang="en-US" dirty="0"/>
            <a:t>spacex_url="https://api.spacexdata.com/v4/launches/past"</a:t>
          </a:r>
        </a:p>
      </dgm:t>
    </dgm:pt>
    <dgm:pt modelId="{7981861B-0784-4619-A802-A5253A9C5929}" type="parTrans" cxnId="{460B0BD5-1A8A-465E-8C40-911B3BD35133}">
      <dgm:prSet/>
      <dgm:spPr/>
      <dgm:t>
        <a:bodyPr/>
        <a:lstStyle/>
        <a:p>
          <a:endParaRPr lang="en-US"/>
        </a:p>
      </dgm:t>
    </dgm:pt>
    <dgm:pt modelId="{13F66A41-F8D7-4330-8762-87D5263B0180}" type="sibTrans" cxnId="{460B0BD5-1A8A-465E-8C40-911B3BD35133}">
      <dgm:prSet/>
      <dgm:spPr/>
      <dgm:t>
        <a:bodyPr/>
        <a:lstStyle/>
        <a:p>
          <a:endParaRPr lang="en-US"/>
        </a:p>
      </dgm:t>
    </dgm:pt>
    <dgm:pt modelId="{09FE9F06-A11E-41F8-A927-093DED4CA9E5}">
      <dgm:prSet phldrT="[Text]" phldr="0"/>
      <dgm:spPr/>
      <dgm:t>
        <a:bodyPr/>
        <a:lstStyle/>
        <a:p>
          <a:pPr rtl="0"/>
          <a:r>
            <a:rPr lang="en-US" dirty="0">
              <a:latin typeface="IBM Plex Sans SemiBold"/>
            </a:rPr>
            <a:t> API</a:t>
          </a:r>
          <a:endParaRPr lang="en-US" dirty="0"/>
        </a:p>
      </dgm:t>
    </dgm:pt>
    <dgm:pt modelId="{68375D4D-A5DC-4162-B72D-8C45FCD966E6}" type="parTrans" cxnId="{F3946C3F-B56D-462D-9009-E1E53E7EE18D}">
      <dgm:prSet/>
      <dgm:spPr/>
      <dgm:t>
        <a:bodyPr/>
        <a:lstStyle/>
        <a:p>
          <a:endParaRPr lang="en-US"/>
        </a:p>
      </dgm:t>
    </dgm:pt>
    <dgm:pt modelId="{5BED6A45-FF13-4A05-95F7-270581CE1FB4}" type="sibTrans" cxnId="{F3946C3F-B56D-462D-9009-E1E53E7EE18D}">
      <dgm:prSet/>
      <dgm:spPr/>
      <dgm:t>
        <a:bodyPr/>
        <a:lstStyle/>
        <a:p>
          <a:endParaRPr lang="en-US"/>
        </a:p>
      </dgm:t>
    </dgm:pt>
    <dgm:pt modelId="{C906FF41-2B59-4D9B-98B2-FFD9BF03052E}">
      <dgm:prSet phldrT="[Text]" phldr="0"/>
      <dgm:spPr/>
      <dgm:t>
        <a:bodyPr/>
        <a:lstStyle/>
        <a:p>
          <a:pPr rtl="0"/>
          <a:r>
            <a:rPr lang="en-US" dirty="0"/>
            <a:t>response = requests.get(spacex_url)</a:t>
          </a:r>
        </a:p>
      </dgm:t>
    </dgm:pt>
    <dgm:pt modelId="{8A57BAE1-67BB-424E-8D3D-D33ECFDE3E72}" type="parTrans" cxnId="{2A4D8757-8E4B-4CD4-A277-8D82C1B458CA}">
      <dgm:prSet/>
      <dgm:spPr/>
      <dgm:t>
        <a:bodyPr/>
        <a:lstStyle/>
        <a:p>
          <a:endParaRPr lang="en-US"/>
        </a:p>
      </dgm:t>
    </dgm:pt>
    <dgm:pt modelId="{8970D391-E7A8-4B31-9384-A94626C0F460}" type="sibTrans" cxnId="{2A4D8757-8E4B-4CD4-A277-8D82C1B458CA}">
      <dgm:prSet/>
      <dgm:spPr/>
      <dgm:t>
        <a:bodyPr/>
        <a:lstStyle/>
        <a:p>
          <a:endParaRPr lang="en-US"/>
        </a:p>
      </dgm:t>
    </dgm:pt>
    <dgm:pt modelId="{4D158798-2886-41BD-A4DC-0ACAB3D04AD3}">
      <dgm:prSet phldrT="[Text]" phldr="0"/>
      <dgm:spPr/>
      <dgm:t>
        <a:bodyPr/>
        <a:lstStyle/>
        <a:p>
          <a:pPr rtl="0"/>
          <a:r>
            <a:rPr lang="en-US" dirty="0">
              <a:latin typeface="IBM Plex Sans SemiBold"/>
            </a:rPr>
            <a:t> Normalize</a:t>
          </a:r>
          <a:endParaRPr lang="en-US" dirty="0"/>
        </a:p>
      </dgm:t>
    </dgm:pt>
    <dgm:pt modelId="{035C6230-F268-4651-9978-4E8AC256495D}" type="parTrans" cxnId="{D0824DAA-A649-4333-ACB7-5CD7402D7D97}">
      <dgm:prSet/>
      <dgm:spPr/>
      <dgm:t>
        <a:bodyPr/>
        <a:lstStyle/>
        <a:p>
          <a:endParaRPr lang="en-US"/>
        </a:p>
      </dgm:t>
    </dgm:pt>
    <dgm:pt modelId="{B8BF54FF-FF56-4E8C-A37E-BDA0A1AB309B}" type="sibTrans" cxnId="{D0824DAA-A649-4333-ACB7-5CD7402D7D97}">
      <dgm:prSet/>
      <dgm:spPr/>
      <dgm:t>
        <a:bodyPr/>
        <a:lstStyle/>
        <a:p>
          <a:endParaRPr lang="en-US"/>
        </a:p>
      </dgm:t>
    </dgm:pt>
    <dgm:pt modelId="{C36DBE7E-1EB7-4317-98CD-3CE8AF8923D7}">
      <dgm:prSet phldrT="[Text]" phldr="0"/>
      <dgm:spPr/>
      <dgm:t>
        <a:bodyPr/>
        <a:lstStyle/>
        <a:p>
          <a:pPr rtl="0"/>
          <a:r>
            <a:rPr lang="en-US" dirty="0"/>
            <a:t>from </a:t>
          </a:r>
          <a:r>
            <a:rPr lang="en-US" dirty="0" err="1"/>
            <a:t>pandas.io.json</a:t>
          </a:r>
          <a:r>
            <a:rPr lang="en-US" dirty="0"/>
            <a:t> import </a:t>
          </a:r>
          <a:r>
            <a:rPr lang="en-US" dirty="0" err="1"/>
            <a:t>json_normalize</a:t>
          </a:r>
          <a:r>
            <a:rPr lang="en-US" dirty="0"/>
            <a:t> </a:t>
          </a:r>
          <a:r>
            <a:rPr lang="en-US" dirty="0" err="1"/>
            <a:t>response_json</a:t>
          </a:r>
          <a:r>
            <a:rPr lang="en-US" dirty="0"/>
            <a:t> = </a:t>
          </a:r>
          <a:r>
            <a:rPr lang="en-US" dirty="0" err="1"/>
            <a:t>response.json</a:t>
          </a:r>
          <a:r>
            <a:rPr lang="en-US" dirty="0"/>
            <a:t>() </a:t>
          </a:r>
          <a:endParaRPr lang="en-US" dirty="0">
            <a:latin typeface="IBM Plex Sans SemiBold"/>
          </a:endParaRPr>
        </a:p>
      </dgm:t>
    </dgm:pt>
    <dgm:pt modelId="{1CC89257-FBE4-42F2-8957-B1E5B671CC05}" type="parTrans" cxnId="{8D11DA78-D546-4316-97BB-35AF25573D5A}">
      <dgm:prSet/>
      <dgm:spPr/>
      <dgm:t>
        <a:bodyPr/>
        <a:lstStyle/>
        <a:p>
          <a:endParaRPr lang="en-US"/>
        </a:p>
      </dgm:t>
    </dgm:pt>
    <dgm:pt modelId="{40FC5EE5-3BAD-48D9-A069-F547250E2BF9}" type="sibTrans" cxnId="{8D11DA78-D546-4316-97BB-35AF25573D5A}">
      <dgm:prSet/>
      <dgm:spPr/>
      <dgm:t>
        <a:bodyPr/>
        <a:lstStyle/>
        <a:p>
          <a:endParaRPr lang="en-US"/>
        </a:p>
      </dgm:t>
    </dgm:pt>
    <dgm:pt modelId="{A83E917D-738C-4C51-905C-B06509ED6C67}">
      <dgm:prSet phldr="0"/>
      <dgm:spPr/>
      <dgm:t>
        <a:bodyPr/>
        <a:lstStyle/>
        <a:p>
          <a:r>
            <a:rPr lang="en-US" dirty="0"/>
            <a:t>data = json_normalize(response_json)</a:t>
          </a:r>
        </a:p>
      </dgm:t>
    </dgm:pt>
    <dgm:pt modelId="{F5B5FD58-2982-4DD7-8883-A9AF6E24FCBB}" type="parTrans" cxnId="{BC7EE2F7-12DC-4742-B6FA-9AB446FE9F6C}">
      <dgm:prSet/>
      <dgm:spPr/>
    </dgm:pt>
    <dgm:pt modelId="{6E465104-2F26-4336-BA59-4340FCF336D0}" type="sibTrans" cxnId="{BC7EE2F7-12DC-4742-B6FA-9AB446FE9F6C}">
      <dgm:prSet/>
      <dgm:spPr/>
    </dgm:pt>
    <dgm:pt modelId="{5418F17D-9DAC-40CE-B45F-3BDB2842871A}" type="pres">
      <dgm:prSet presAssocID="{97E9486A-FCD2-4FEC-AB7E-8232CC70FF5B}" presName="linearFlow" presStyleCnt="0">
        <dgm:presLayoutVars>
          <dgm:dir/>
          <dgm:animLvl val="lvl"/>
          <dgm:resizeHandles val="exact"/>
        </dgm:presLayoutVars>
      </dgm:prSet>
      <dgm:spPr/>
    </dgm:pt>
    <dgm:pt modelId="{EB79AAB9-DCC4-46BE-B729-69E93B5C5510}" type="pres">
      <dgm:prSet presAssocID="{5E5F0462-0179-47B0-BFD3-E447948B8B63}" presName="composite" presStyleCnt="0"/>
      <dgm:spPr/>
    </dgm:pt>
    <dgm:pt modelId="{C6C5F354-ECC0-4B68-BBF2-04C4C4466FF6}" type="pres">
      <dgm:prSet presAssocID="{5E5F0462-0179-47B0-BFD3-E447948B8B63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FCC3D492-9077-4F4C-B6B4-ACD3C09A6267}" type="pres">
      <dgm:prSet presAssocID="{5E5F0462-0179-47B0-BFD3-E447948B8B63}" presName="descendantText" presStyleLbl="alignAcc1" presStyleIdx="0" presStyleCnt="3">
        <dgm:presLayoutVars>
          <dgm:bulletEnabled val="1"/>
        </dgm:presLayoutVars>
      </dgm:prSet>
      <dgm:spPr/>
    </dgm:pt>
    <dgm:pt modelId="{4C496308-D901-45BC-AD63-F095598634ED}" type="pres">
      <dgm:prSet presAssocID="{982EA070-CF61-4D1D-B612-2D720231C7D7}" presName="sp" presStyleCnt="0"/>
      <dgm:spPr/>
    </dgm:pt>
    <dgm:pt modelId="{EAB583D2-9F25-4F5E-8A8D-A943F8EB826F}" type="pres">
      <dgm:prSet presAssocID="{09FE9F06-A11E-41F8-A927-093DED4CA9E5}" presName="composite" presStyleCnt="0"/>
      <dgm:spPr/>
    </dgm:pt>
    <dgm:pt modelId="{98096B9C-C089-45FF-87EA-E3C75A72CC34}" type="pres">
      <dgm:prSet presAssocID="{09FE9F06-A11E-41F8-A927-093DED4CA9E5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EC6DFFFC-5670-4D22-BCEB-831E13C087BB}" type="pres">
      <dgm:prSet presAssocID="{09FE9F06-A11E-41F8-A927-093DED4CA9E5}" presName="descendantText" presStyleLbl="alignAcc1" presStyleIdx="1" presStyleCnt="3">
        <dgm:presLayoutVars>
          <dgm:bulletEnabled val="1"/>
        </dgm:presLayoutVars>
      </dgm:prSet>
      <dgm:spPr/>
    </dgm:pt>
    <dgm:pt modelId="{A3CFD555-ADD1-4207-B0AD-A279C61C309F}" type="pres">
      <dgm:prSet presAssocID="{5BED6A45-FF13-4A05-95F7-270581CE1FB4}" presName="sp" presStyleCnt="0"/>
      <dgm:spPr/>
    </dgm:pt>
    <dgm:pt modelId="{0E132990-1C60-418D-BB0A-AE359FF22E7D}" type="pres">
      <dgm:prSet presAssocID="{4D158798-2886-41BD-A4DC-0ACAB3D04AD3}" presName="composite" presStyleCnt="0"/>
      <dgm:spPr/>
    </dgm:pt>
    <dgm:pt modelId="{344F588A-EE0C-48C4-8931-8DA0C2632A08}" type="pres">
      <dgm:prSet presAssocID="{4D158798-2886-41BD-A4DC-0ACAB3D04AD3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1BA486B9-5679-4FF3-93B3-3BAE5963231A}" type="pres">
      <dgm:prSet presAssocID="{4D158798-2886-41BD-A4DC-0ACAB3D04AD3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EED1DC01-6D56-488C-86FE-4E35B19B583B}" type="presOf" srcId="{4D158798-2886-41BD-A4DC-0ACAB3D04AD3}" destId="{344F588A-EE0C-48C4-8931-8DA0C2632A08}" srcOrd="0" destOrd="0" presId="urn:microsoft.com/office/officeart/2005/8/layout/chevron2"/>
    <dgm:cxn modelId="{4FF2451D-8E80-493F-B887-F187D8EB0B06}" type="presOf" srcId="{C36DBE7E-1EB7-4317-98CD-3CE8AF8923D7}" destId="{1BA486B9-5679-4FF3-93B3-3BAE5963231A}" srcOrd="0" destOrd="0" presId="urn:microsoft.com/office/officeart/2005/8/layout/chevron2"/>
    <dgm:cxn modelId="{14A9E02C-106D-4D05-AD7D-B55D92600C15}" type="presOf" srcId="{D0B87B2D-7A29-4FA7-8B77-50731970E905}" destId="{FCC3D492-9077-4F4C-B6B4-ACD3C09A6267}" srcOrd="0" destOrd="0" presId="urn:microsoft.com/office/officeart/2005/8/layout/chevron2"/>
    <dgm:cxn modelId="{F3946C3F-B56D-462D-9009-E1E53E7EE18D}" srcId="{97E9486A-FCD2-4FEC-AB7E-8232CC70FF5B}" destId="{09FE9F06-A11E-41F8-A927-093DED4CA9E5}" srcOrd="1" destOrd="0" parTransId="{68375D4D-A5DC-4162-B72D-8C45FCD966E6}" sibTransId="{5BED6A45-FF13-4A05-95F7-270581CE1FB4}"/>
    <dgm:cxn modelId="{F8DD6B41-E42B-4658-9761-D1F64B9260BF}" type="presOf" srcId="{09FE9F06-A11E-41F8-A927-093DED4CA9E5}" destId="{98096B9C-C089-45FF-87EA-E3C75A72CC34}" srcOrd="0" destOrd="0" presId="urn:microsoft.com/office/officeart/2005/8/layout/chevron2"/>
    <dgm:cxn modelId="{FACC6771-F6ED-4B92-A7C7-44C04E07FB19}" type="presOf" srcId="{C906FF41-2B59-4D9B-98B2-FFD9BF03052E}" destId="{EC6DFFFC-5670-4D22-BCEB-831E13C087BB}" srcOrd="0" destOrd="0" presId="urn:microsoft.com/office/officeart/2005/8/layout/chevron2"/>
    <dgm:cxn modelId="{2A4D8757-8E4B-4CD4-A277-8D82C1B458CA}" srcId="{09FE9F06-A11E-41F8-A927-093DED4CA9E5}" destId="{C906FF41-2B59-4D9B-98B2-FFD9BF03052E}" srcOrd="0" destOrd="0" parTransId="{8A57BAE1-67BB-424E-8D3D-D33ECFDE3E72}" sibTransId="{8970D391-E7A8-4B31-9384-A94626C0F460}"/>
    <dgm:cxn modelId="{8D11DA78-D546-4316-97BB-35AF25573D5A}" srcId="{4D158798-2886-41BD-A4DC-0ACAB3D04AD3}" destId="{C36DBE7E-1EB7-4317-98CD-3CE8AF8923D7}" srcOrd="0" destOrd="0" parTransId="{1CC89257-FBE4-42F2-8957-B1E5B671CC05}" sibTransId="{40FC5EE5-3BAD-48D9-A069-F547250E2BF9}"/>
    <dgm:cxn modelId="{1C12295A-07B7-4633-A93A-58E221BE3C3D}" srcId="{97E9486A-FCD2-4FEC-AB7E-8232CC70FF5B}" destId="{5E5F0462-0179-47B0-BFD3-E447948B8B63}" srcOrd="0" destOrd="0" parTransId="{C3B93009-2424-40CA-B7BD-16D957DC9725}" sibTransId="{982EA070-CF61-4D1D-B612-2D720231C7D7}"/>
    <dgm:cxn modelId="{113C6582-68D0-4EE7-BFC7-A96583EA97DB}" type="presOf" srcId="{97E9486A-FCD2-4FEC-AB7E-8232CC70FF5B}" destId="{5418F17D-9DAC-40CE-B45F-3BDB2842871A}" srcOrd="0" destOrd="0" presId="urn:microsoft.com/office/officeart/2005/8/layout/chevron2"/>
    <dgm:cxn modelId="{4146CB8F-834F-4F87-82FF-5E2FD3EF9838}" type="presOf" srcId="{A83E917D-738C-4C51-905C-B06509ED6C67}" destId="{1BA486B9-5679-4FF3-93B3-3BAE5963231A}" srcOrd="0" destOrd="1" presId="urn:microsoft.com/office/officeart/2005/8/layout/chevron2"/>
    <dgm:cxn modelId="{D0824DAA-A649-4333-ACB7-5CD7402D7D97}" srcId="{97E9486A-FCD2-4FEC-AB7E-8232CC70FF5B}" destId="{4D158798-2886-41BD-A4DC-0ACAB3D04AD3}" srcOrd="2" destOrd="0" parTransId="{035C6230-F268-4651-9978-4E8AC256495D}" sibTransId="{B8BF54FF-FF56-4E8C-A37E-BDA0A1AB309B}"/>
    <dgm:cxn modelId="{D20F4ABF-056D-414D-9445-47E38D209FBC}" type="presOf" srcId="{5E5F0462-0179-47B0-BFD3-E447948B8B63}" destId="{C6C5F354-ECC0-4B68-BBF2-04C4C4466FF6}" srcOrd="0" destOrd="0" presId="urn:microsoft.com/office/officeart/2005/8/layout/chevron2"/>
    <dgm:cxn modelId="{460B0BD5-1A8A-465E-8C40-911B3BD35133}" srcId="{5E5F0462-0179-47B0-BFD3-E447948B8B63}" destId="{D0B87B2D-7A29-4FA7-8B77-50731970E905}" srcOrd="0" destOrd="0" parTransId="{7981861B-0784-4619-A802-A5253A9C5929}" sibTransId="{13F66A41-F8D7-4330-8762-87D5263B0180}"/>
    <dgm:cxn modelId="{BC7EE2F7-12DC-4742-B6FA-9AB446FE9F6C}" srcId="{4D158798-2886-41BD-A4DC-0ACAB3D04AD3}" destId="{A83E917D-738C-4C51-905C-B06509ED6C67}" srcOrd="1" destOrd="0" parTransId="{F5B5FD58-2982-4DD7-8883-A9AF6E24FCBB}" sibTransId="{6E465104-2F26-4336-BA59-4340FCF336D0}"/>
    <dgm:cxn modelId="{07F3C293-325A-41D4-8E3C-738EB76166AD}" type="presParOf" srcId="{5418F17D-9DAC-40CE-B45F-3BDB2842871A}" destId="{EB79AAB9-DCC4-46BE-B729-69E93B5C5510}" srcOrd="0" destOrd="0" presId="urn:microsoft.com/office/officeart/2005/8/layout/chevron2"/>
    <dgm:cxn modelId="{EE9F9775-F8AA-407D-83D7-65E461590B75}" type="presParOf" srcId="{EB79AAB9-DCC4-46BE-B729-69E93B5C5510}" destId="{C6C5F354-ECC0-4B68-BBF2-04C4C4466FF6}" srcOrd="0" destOrd="0" presId="urn:microsoft.com/office/officeart/2005/8/layout/chevron2"/>
    <dgm:cxn modelId="{BFF63C03-EA54-4049-889B-A3B88BDFF8FA}" type="presParOf" srcId="{EB79AAB9-DCC4-46BE-B729-69E93B5C5510}" destId="{FCC3D492-9077-4F4C-B6B4-ACD3C09A6267}" srcOrd="1" destOrd="0" presId="urn:microsoft.com/office/officeart/2005/8/layout/chevron2"/>
    <dgm:cxn modelId="{628E9A2F-597E-4E81-95A2-ED85FC42C437}" type="presParOf" srcId="{5418F17D-9DAC-40CE-B45F-3BDB2842871A}" destId="{4C496308-D901-45BC-AD63-F095598634ED}" srcOrd="1" destOrd="0" presId="urn:microsoft.com/office/officeart/2005/8/layout/chevron2"/>
    <dgm:cxn modelId="{E6AA8108-342B-4B07-B96E-AE85BB7C0636}" type="presParOf" srcId="{5418F17D-9DAC-40CE-B45F-3BDB2842871A}" destId="{EAB583D2-9F25-4F5E-8A8D-A943F8EB826F}" srcOrd="2" destOrd="0" presId="urn:microsoft.com/office/officeart/2005/8/layout/chevron2"/>
    <dgm:cxn modelId="{3D6CC01B-7EB1-4EE0-816F-BE335057732E}" type="presParOf" srcId="{EAB583D2-9F25-4F5E-8A8D-A943F8EB826F}" destId="{98096B9C-C089-45FF-87EA-E3C75A72CC34}" srcOrd="0" destOrd="0" presId="urn:microsoft.com/office/officeart/2005/8/layout/chevron2"/>
    <dgm:cxn modelId="{B29613CE-3D2D-4015-8717-DD01C7D18423}" type="presParOf" srcId="{EAB583D2-9F25-4F5E-8A8D-A943F8EB826F}" destId="{EC6DFFFC-5670-4D22-BCEB-831E13C087BB}" srcOrd="1" destOrd="0" presId="urn:microsoft.com/office/officeart/2005/8/layout/chevron2"/>
    <dgm:cxn modelId="{9C8A0BDC-8CA0-49FD-A861-88397CEA5D1F}" type="presParOf" srcId="{5418F17D-9DAC-40CE-B45F-3BDB2842871A}" destId="{A3CFD555-ADD1-4207-B0AD-A279C61C309F}" srcOrd="3" destOrd="0" presId="urn:microsoft.com/office/officeart/2005/8/layout/chevron2"/>
    <dgm:cxn modelId="{EACB9425-B6DA-4983-A337-C3A28182DD2B}" type="presParOf" srcId="{5418F17D-9DAC-40CE-B45F-3BDB2842871A}" destId="{0E132990-1C60-418D-BB0A-AE359FF22E7D}" srcOrd="4" destOrd="0" presId="urn:microsoft.com/office/officeart/2005/8/layout/chevron2"/>
    <dgm:cxn modelId="{B4431082-B0FF-464C-8869-38A284BF1BCA}" type="presParOf" srcId="{0E132990-1C60-418D-BB0A-AE359FF22E7D}" destId="{344F588A-EE0C-48C4-8931-8DA0C2632A08}" srcOrd="0" destOrd="0" presId="urn:microsoft.com/office/officeart/2005/8/layout/chevron2"/>
    <dgm:cxn modelId="{D6052978-F9FA-41A7-B132-20B5BAF2A594}" type="presParOf" srcId="{0E132990-1C60-418D-BB0A-AE359FF22E7D}" destId="{1BA486B9-5679-4FF3-93B3-3BAE5963231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C5F354-ECC0-4B68-BBF2-04C4C4466FF6}">
      <dsp:nvSpPr>
        <dsp:cNvPr id="0" name=""/>
        <dsp:cNvSpPr/>
      </dsp:nvSpPr>
      <dsp:spPr>
        <a:xfrm rot="5400000">
          <a:off x="-236795" y="238852"/>
          <a:ext cx="1578634" cy="11050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IBM Plex Sans SemiBold"/>
            </a:rPr>
            <a:t> URL</a:t>
          </a:r>
          <a:endParaRPr lang="en-US" sz="1700" kern="1200" dirty="0"/>
        </a:p>
      </dsp:txBody>
      <dsp:txXfrm rot="-5400000">
        <a:off x="0" y="554579"/>
        <a:ext cx="1105044" cy="473590"/>
      </dsp:txXfrm>
    </dsp:sp>
    <dsp:sp modelId="{FCC3D492-9077-4F4C-B6B4-ACD3C09A6267}">
      <dsp:nvSpPr>
        <dsp:cNvPr id="0" name=""/>
        <dsp:cNvSpPr/>
      </dsp:nvSpPr>
      <dsp:spPr>
        <a:xfrm rot="5400000">
          <a:off x="2630265" y="-1523163"/>
          <a:ext cx="1026112" cy="40765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spacex_url="https://api.spacexdata.com/v4/launches/past"</a:t>
          </a:r>
        </a:p>
      </dsp:txBody>
      <dsp:txXfrm rot="-5400000">
        <a:off x="1105044" y="52149"/>
        <a:ext cx="4026464" cy="925930"/>
      </dsp:txXfrm>
    </dsp:sp>
    <dsp:sp modelId="{98096B9C-C089-45FF-87EA-E3C75A72CC34}">
      <dsp:nvSpPr>
        <dsp:cNvPr id="0" name=""/>
        <dsp:cNvSpPr/>
      </dsp:nvSpPr>
      <dsp:spPr>
        <a:xfrm rot="5400000">
          <a:off x="-236795" y="1623146"/>
          <a:ext cx="1578634" cy="11050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IBM Plex Sans SemiBold"/>
            </a:rPr>
            <a:t> API</a:t>
          </a:r>
          <a:endParaRPr lang="en-US" sz="1700" kern="1200" dirty="0"/>
        </a:p>
      </dsp:txBody>
      <dsp:txXfrm rot="-5400000">
        <a:off x="0" y="1938873"/>
        <a:ext cx="1105044" cy="473590"/>
      </dsp:txXfrm>
    </dsp:sp>
    <dsp:sp modelId="{EC6DFFFC-5670-4D22-BCEB-831E13C087BB}">
      <dsp:nvSpPr>
        <dsp:cNvPr id="0" name=""/>
        <dsp:cNvSpPr/>
      </dsp:nvSpPr>
      <dsp:spPr>
        <a:xfrm rot="5400000">
          <a:off x="2630265" y="-138869"/>
          <a:ext cx="1026112" cy="40765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response = requests.get(spacex_url)</a:t>
          </a:r>
        </a:p>
      </dsp:txBody>
      <dsp:txXfrm rot="-5400000">
        <a:off x="1105044" y="1436443"/>
        <a:ext cx="4026464" cy="925930"/>
      </dsp:txXfrm>
    </dsp:sp>
    <dsp:sp modelId="{344F588A-EE0C-48C4-8931-8DA0C2632A08}">
      <dsp:nvSpPr>
        <dsp:cNvPr id="0" name=""/>
        <dsp:cNvSpPr/>
      </dsp:nvSpPr>
      <dsp:spPr>
        <a:xfrm rot="5400000">
          <a:off x="-236795" y="3007440"/>
          <a:ext cx="1578634" cy="11050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IBM Plex Sans SemiBold"/>
            </a:rPr>
            <a:t> Normalize</a:t>
          </a:r>
          <a:endParaRPr lang="en-US" sz="1700" kern="1200" dirty="0"/>
        </a:p>
      </dsp:txBody>
      <dsp:txXfrm rot="-5400000">
        <a:off x="0" y="3323167"/>
        <a:ext cx="1105044" cy="473590"/>
      </dsp:txXfrm>
    </dsp:sp>
    <dsp:sp modelId="{1BA486B9-5679-4FF3-93B3-3BAE5963231A}">
      <dsp:nvSpPr>
        <dsp:cNvPr id="0" name=""/>
        <dsp:cNvSpPr/>
      </dsp:nvSpPr>
      <dsp:spPr>
        <a:xfrm rot="5400000">
          <a:off x="2630265" y="1245423"/>
          <a:ext cx="1026112" cy="40765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from </a:t>
          </a:r>
          <a:r>
            <a:rPr lang="en-US" sz="900" kern="1200" dirty="0" err="1"/>
            <a:t>pandas.io.json</a:t>
          </a:r>
          <a:r>
            <a:rPr lang="en-US" sz="900" kern="1200" dirty="0"/>
            <a:t> import </a:t>
          </a:r>
          <a:r>
            <a:rPr lang="en-US" sz="900" kern="1200" dirty="0" err="1"/>
            <a:t>json_normalize</a:t>
          </a:r>
          <a:r>
            <a:rPr lang="en-US" sz="900" kern="1200" dirty="0"/>
            <a:t> </a:t>
          </a:r>
          <a:r>
            <a:rPr lang="en-US" sz="900" kern="1200" dirty="0" err="1"/>
            <a:t>response_json</a:t>
          </a:r>
          <a:r>
            <a:rPr lang="en-US" sz="900" kern="1200" dirty="0"/>
            <a:t> = </a:t>
          </a:r>
          <a:r>
            <a:rPr lang="en-US" sz="900" kern="1200" dirty="0" err="1"/>
            <a:t>response.json</a:t>
          </a:r>
          <a:r>
            <a:rPr lang="en-US" sz="900" kern="1200" dirty="0"/>
            <a:t>() </a:t>
          </a:r>
          <a:endParaRPr lang="en-US" sz="900" kern="1200" dirty="0">
            <a:latin typeface="IBM Plex Sans SemiBold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data = json_normalize(response_json)</a:t>
          </a:r>
        </a:p>
      </dsp:txBody>
      <dsp:txXfrm rot="-5400000">
        <a:off x="1105044" y="2820736"/>
        <a:ext cx="4026464" cy="925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2.13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1,'4'0,"1"0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59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92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55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88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57.24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14,'0'-6,"0"-2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3.15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04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71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 0,'-6'0,"-1"0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6.6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7.3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2.48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8.90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9.43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0.49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11.42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3.4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6.95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7.44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8.5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56.8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74 0,'0'6,"0"7,-6 2,-7-2,-14-3,-1-3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4:38.52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17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37:51.2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4.35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19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7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6.20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0,'6'0,"-4"6,-2 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53.89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0,'11'0,"10"0,1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42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87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26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61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51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3.92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86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6.20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6.53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8.34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28.78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3862 2443,'-1271'0,"1156"59,-24 83,-86 47,-555-166,398-35,346 36,0 23,1 12,-1 24,-10 47,-70 153,-19-141,0-72,-61-93,66-1,86-23,44 47,0 0,0 0,0 0,-1 0,1 0,0 0,0 0,0-12,0 12,-1 0,1 0,0 0,0 0,0 0,0 0,-1 0,1 0,0 0,0-12,0 12,0 0,0 0,0 0,0 0,-1 0,1-11,0 11,0 0,0 0,0 0,0 0,0-12,0 12,0 0,0 0,0 0,0-12,0 12,0 0,0 0,0 0,0 0,0-12,0 12,0 0,0 0,0 0,0 0,1-12,-1 12,0 0,20-118,43-118,61-130,-29 95,63-119,2 84,83-1,-79 118,0-83,60-235,-165 342,0 23,1 36,1 35,53 24,1709 82,-1834-23,-1 12,1-1,0 1,0 11,0 12,-36 95,-207 342,-83-47,242-260,66-106,0-12,-1-24,-2-11,-72-24,54-24,0 36,-42 70,52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51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12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4.png"/><Relationship Id="rId7" Type="http://schemas.openxmlformats.org/officeDocument/2006/relationships/customXml" Target="../ink/ink4.xml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3.xml"/><Relationship Id="rId11" Type="http://schemas.openxmlformats.org/officeDocument/2006/relationships/customXml" Target="../ink/ink8.xml"/><Relationship Id="rId5" Type="http://schemas.openxmlformats.org/officeDocument/2006/relationships/image" Target="../media/image5.png"/><Relationship Id="rId10" Type="http://schemas.openxmlformats.org/officeDocument/2006/relationships/customXml" Target="../ink/ink7.xml"/><Relationship Id="rId4" Type="http://schemas.openxmlformats.org/officeDocument/2006/relationships/customXml" Target="../ink/ink2.xml"/><Relationship Id="rId9" Type="http://schemas.openxmlformats.org/officeDocument/2006/relationships/customXml" Target="../ink/ink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1168401"/>
            <a:ext cx="643128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80360" y="3731247"/>
            <a:ext cx="643128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00B0F0"/>
                </a:solidFill>
                <a:latin typeface="IBM Plex Mono Text" panose="020B0509050203000203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880360" y="3649111"/>
            <a:ext cx="6431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>
            <a:spLocks noChangeArrowheads="1"/>
          </p:cNvSpPr>
          <p:nvPr/>
        </p:nvSpPr>
        <p:spPr bwMode="black">
          <a:xfrm>
            <a:off x="4093580" y="5537419"/>
            <a:ext cx="4004840" cy="30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400" b="0" dirty="0">
                <a:latin typeface="Helv"/>
              </a:rPr>
              <a:t>© IBM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36152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926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IBM Plex Mono Text" panose="020B0509050203000203" pitchFamily="49" charset="0"/>
              </a:defRPr>
            </a:lvl1pPr>
            <a:lvl2pPr>
              <a:defRPr>
                <a:latin typeface="IBM Plex Mono Text" panose="020B0509050203000203" pitchFamily="49" charset="0"/>
              </a:defRPr>
            </a:lvl2pPr>
            <a:lvl3pPr>
              <a:defRPr>
                <a:latin typeface="IBM Plex Mono Text" panose="020B0509050203000203" pitchFamily="49" charset="0"/>
              </a:defRPr>
            </a:lvl3pPr>
            <a:lvl4pPr>
              <a:defRPr>
                <a:latin typeface="IBM Plex Mono Text" panose="020B0509050203000203" pitchFamily="49" charset="0"/>
              </a:defRPr>
            </a:lvl4pPr>
            <a:lvl5pPr>
              <a:defRPr>
                <a:latin typeface="IBM Plex Mono Text" panose="020B0509050203000203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4706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5687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7246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838200" y="1296645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02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4850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838200" y="1364249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14:cNvPr>
              <p14:cNvContentPartPr/>
              <p14:nvPr userDrawn="1"/>
            </p14:nvContentPartPr>
            <p14:xfrm>
              <a:off x="1837276" y="6444633"/>
              <a:ext cx="39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7636" y="6264993"/>
                <a:ext cx="1836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14:cNvPr>
              <p14:cNvContentPartPr/>
              <p14:nvPr userDrawn="1"/>
            </p14:nvContentPartPr>
            <p14:xfrm>
              <a:off x="1846276" y="643599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55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14:cNvPr>
              <p14:cNvContentPartPr/>
              <p14:nvPr userDrawn="1"/>
            </p14:nvContentPartPr>
            <p14:xfrm>
              <a:off x="-222284" y="4536273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12284" y="4356633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1343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73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3464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C0E56E-6DF9-1A4A-B8B3-5CCE0E34EE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F93DCE-FA02-D440-9E07-8488A5BEFD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70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CFCBCB-1D32-9741-B77A-1BFE02DB60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06E48A-1141-0A4A-92F9-E51452A180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91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IBM Plex Mono SemiBold" panose="020B0709050203000203" pitchFamily="49" charset="0"/>
              </a:defRPr>
            </a:lvl1pPr>
            <a:lvl2pPr>
              <a:defRPr sz="2800">
                <a:latin typeface="IBM Plex Mono Text" panose="020B0509050203000203" pitchFamily="49" charset="0"/>
              </a:defRPr>
            </a:lvl2pPr>
            <a:lvl3pPr>
              <a:defRPr sz="2400">
                <a:latin typeface="IBM Plex Mono Text" panose="020B0509050203000203" pitchFamily="49" charset="0"/>
              </a:defRPr>
            </a:lvl3pPr>
            <a:lvl4pPr>
              <a:defRPr sz="2000">
                <a:latin typeface="IBM Plex Mono Text" panose="020B0509050203000203" pitchFamily="49" charset="0"/>
              </a:defRPr>
            </a:lvl4pPr>
            <a:lvl5pPr>
              <a:defRPr sz="2000">
                <a:latin typeface="IBM Plex Mono Text" panose="020B0509050203000203" pitchFamily="49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6066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tif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478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C61547-18BE-8345-B662-68E923DBE5F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8A02AB-648A-1143-A78D-9F86334C2B64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2884DB-FE2D-4B0A-B81D-5D9FAF9C5FA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61346"/>
            <a:ext cx="10058400" cy="569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42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5493"/>
          </a:solidFill>
          <a:latin typeface="IBM Plex Mono SemiBold" panose="020B0709050203000203" pitchFamily="49" charset="0"/>
          <a:ea typeface="IBM Plex Mono SemiBold" panose="020B0709050203000203" pitchFamily="49" charset="0"/>
          <a:cs typeface="IBM Plex Mono SemiBold" panose="020B0709050203000203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.png"/><Relationship Id="rId26" Type="http://schemas.openxmlformats.org/officeDocument/2006/relationships/customXml" Target="../ink/ink22.xml"/><Relationship Id="rId3" Type="http://schemas.openxmlformats.org/officeDocument/2006/relationships/image" Target="../media/image6.png"/><Relationship Id="rId21" Type="http://schemas.openxmlformats.org/officeDocument/2006/relationships/image" Target="../media/image4.png"/><Relationship Id="rId34" Type="http://schemas.openxmlformats.org/officeDocument/2006/relationships/customXml" Target="../ink/ink29.xml"/><Relationship Id="rId12" Type="http://schemas.openxmlformats.org/officeDocument/2006/relationships/customXml" Target="../ink/ink14.xml"/><Relationship Id="rId17" Type="http://schemas.openxmlformats.org/officeDocument/2006/relationships/customXml" Target="../ink/ink15.xml"/><Relationship Id="rId25" Type="http://schemas.openxmlformats.org/officeDocument/2006/relationships/customXml" Target="../ink/ink21.xml"/><Relationship Id="rId3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customXml" Target="../ink/ink17.xml"/><Relationship Id="rId29" Type="http://schemas.openxmlformats.org/officeDocument/2006/relationships/customXml" Target="../ink/ink25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0.xml"/><Relationship Id="rId11" Type="http://schemas.openxmlformats.org/officeDocument/2006/relationships/customXml" Target="../ink/ink13.xml"/><Relationship Id="rId24" Type="http://schemas.openxmlformats.org/officeDocument/2006/relationships/customXml" Target="../ink/ink20.xml"/><Relationship Id="rId32" Type="http://schemas.openxmlformats.org/officeDocument/2006/relationships/customXml" Target="../ink/ink28.xml"/><Relationship Id="rId37" Type="http://schemas.openxmlformats.org/officeDocument/2006/relationships/image" Target="../media/image70.png"/><Relationship Id="rId5" Type="http://schemas.openxmlformats.org/officeDocument/2006/relationships/image" Target="../media/image7.png"/><Relationship Id="rId23" Type="http://schemas.openxmlformats.org/officeDocument/2006/relationships/customXml" Target="../ink/ink19.xml"/><Relationship Id="rId28" Type="http://schemas.openxmlformats.org/officeDocument/2006/relationships/customXml" Target="../ink/ink24.xml"/><Relationship Id="rId36" Type="http://schemas.openxmlformats.org/officeDocument/2006/relationships/customXml" Target="../ink/ink30.xml"/><Relationship Id="rId10" Type="http://schemas.openxmlformats.org/officeDocument/2006/relationships/customXml" Target="../ink/ink12.xml"/><Relationship Id="rId19" Type="http://schemas.openxmlformats.org/officeDocument/2006/relationships/customXml" Target="../ink/ink16.xml"/><Relationship Id="rId31" Type="http://schemas.openxmlformats.org/officeDocument/2006/relationships/customXml" Target="../ink/ink27.xml"/><Relationship Id="rId4" Type="http://schemas.openxmlformats.org/officeDocument/2006/relationships/customXml" Target="../ink/ink9.xml"/><Relationship Id="rId9" Type="http://schemas.openxmlformats.org/officeDocument/2006/relationships/customXml" Target="../ink/ink11.xml"/><Relationship Id="rId22" Type="http://schemas.openxmlformats.org/officeDocument/2006/relationships/customXml" Target="../ink/ink18.xml"/><Relationship Id="rId27" Type="http://schemas.openxmlformats.org/officeDocument/2006/relationships/customXml" Target="../ink/ink23.xml"/><Relationship Id="rId30" Type="http://schemas.openxmlformats.org/officeDocument/2006/relationships/customXml" Target="../ink/ink26.xml"/><Relationship Id="rId35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13" Type="http://schemas.openxmlformats.org/officeDocument/2006/relationships/image" Target="../media/image13.png"/><Relationship Id="rId18" Type="http://schemas.openxmlformats.org/officeDocument/2006/relationships/customXml" Target="../ink/ink40.xml"/><Relationship Id="rId3" Type="http://schemas.openxmlformats.org/officeDocument/2006/relationships/customXml" Target="../ink/ink31.xml"/><Relationship Id="rId7" Type="http://schemas.openxmlformats.org/officeDocument/2006/relationships/image" Target="../media/image5.png"/><Relationship Id="rId12" Type="http://schemas.openxmlformats.org/officeDocument/2006/relationships/customXml" Target="../ink/ink35.xml"/><Relationship Id="rId17" Type="http://schemas.openxmlformats.org/officeDocument/2006/relationships/customXml" Target="../ink/ink39.xml"/><Relationship Id="rId2" Type="http://schemas.openxmlformats.org/officeDocument/2006/relationships/image" Target="../media/image10.png"/><Relationship Id="rId16" Type="http://schemas.openxmlformats.org/officeDocument/2006/relationships/customXml" Target="../ink/ink38.xml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7.png"/><Relationship Id="rId15" Type="http://schemas.openxmlformats.org/officeDocument/2006/relationships/customXml" Target="../ink/ink37.xml"/><Relationship Id="rId10" Type="http://schemas.openxmlformats.org/officeDocument/2006/relationships/customXml" Target="../ink/ink34.xml"/><Relationship Id="rId9" Type="http://schemas.openxmlformats.org/officeDocument/2006/relationships/customXml" Target="../ink/ink33.xml"/><Relationship Id="rId14" Type="http://schemas.openxmlformats.org/officeDocument/2006/relationships/customXml" Target="../ink/ink3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973FE-1F8B-4DED-8DC0-71E987678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8458" y="1829525"/>
            <a:ext cx="6206397" cy="1841756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IBM Plex Mono SemiBold"/>
              </a:rPr>
              <a:t>Analysis of SpaceX Falcon9 first stage successful landing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2BA16E-D1FA-4491-9564-DD4BCFEAC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69" y="1825625"/>
            <a:ext cx="4794861" cy="4351338"/>
          </a:xfrm>
          <a:prstGeom prst="rect">
            <a:avLst/>
          </a:prstGeo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3383873-F31C-4E31-B4BA-B40D50270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199104"/>
            <a:ext cx="5181600" cy="26169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IBM Plex Mono Text"/>
              </a:rPr>
              <a:t>Alpesh Gorde</a:t>
            </a:r>
          </a:p>
          <a:p>
            <a:pPr marL="0" indent="0">
              <a:buNone/>
            </a:pPr>
            <a:r>
              <a:rPr lang="en-US" dirty="0">
                <a:latin typeface="IBM Plex Mono Text"/>
              </a:rPr>
              <a:t>27-08-2021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14:cNvPr>
              <p14:cNvContentPartPr/>
              <p14:nvPr/>
            </p14:nvContentPartPr>
            <p14:xfrm rot="-3600000" flipV="1">
              <a:off x="1032461" y="5170664"/>
              <a:ext cx="1390320" cy="1325647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-3600000" flipV="1">
                <a:off x="978461" y="5062721"/>
                <a:ext cx="1497960" cy="15418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14:cNvPr>
              <p14:cNvContentPartPr/>
              <p14:nvPr/>
            </p14:nvContentPartPr>
            <p14:xfrm>
              <a:off x="2218680" y="6595872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4680" y="64878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14:cNvPr>
              <p14:cNvContentPartPr/>
              <p14:nvPr/>
            </p14:nvContentPartPr>
            <p14:xfrm>
              <a:off x="-1512000" y="5066496"/>
              <a:ext cx="360" cy="5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1602000" y="4886496"/>
                <a:ext cx="18000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14:cNvPr>
              <p14:cNvContentPartPr/>
              <p14:nvPr/>
            </p14:nvContentPartPr>
            <p14:xfrm>
              <a:off x="2993760" y="1035936"/>
              <a:ext cx="504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04120" y="8559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14:cNvPr>
              <p14:cNvContentPartPr/>
              <p14:nvPr/>
            </p14:nvContentPartPr>
            <p14:xfrm>
              <a:off x="3729960" y="950616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40320" y="770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14:cNvPr>
              <p14:cNvContentPartPr/>
              <p14:nvPr/>
            </p14:nvContentPartPr>
            <p14:xfrm>
              <a:off x="3620520" y="1047816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30880" y="86817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14:cNvPr>
              <p14:cNvContentPartPr/>
              <p14:nvPr/>
            </p14:nvContentPartPr>
            <p14:xfrm>
              <a:off x="7131960" y="2462616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282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14:cNvPr>
              <p14:cNvContentPartPr/>
              <p14:nvPr/>
            </p14:nvContentPartPr>
            <p14:xfrm>
              <a:off x="7131960" y="2510856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3312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14:cNvPr>
              <p14:cNvContentPartPr/>
              <p14:nvPr/>
            </p14:nvContentPartPr>
            <p14:xfrm>
              <a:off x="6644160" y="4559256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54160" y="4379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14:cNvPr>
              <p14:cNvContentPartPr/>
              <p14:nvPr/>
            </p14:nvContentPartPr>
            <p14:xfrm>
              <a:off x="-1926720" y="3961656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2016720" y="37820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14:cNvPr>
              <p14:cNvContentPartPr/>
              <p14:nvPr/>
            </p14:nvContentPartPr>
            <p14:xfrm>
              <a:off x="-1049040" y="3218256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1138680" y="3038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14:cNvPr>
              <p14:cNvContentPartPr/>
              <p14:nvPr/>
            </p14:nvContentPartPr>
            <p14:xfrm>
              <a:off x="2047680" y="1023696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57680" y="84369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14:cNvPr>
              <p14:cNvContentPartPr/>
              <p14:nvPr/>
            </p14:nvContentPartPr>
            <p14:xfrm>
              <a:off x="2084400" y="1023696"/>
              <a:ext cx="504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94760" y="84369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14:cNvPr>
              <p14:cNvContentPartPr/>
              <p14:nvPr/>
            </p14:nvContentPartPr>
            <p14:xfrm>
              <a:off x="1987200" y="1011456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897200" y="8318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14:cNvPr>
              <p14:cNvContentPartPr/>
              <p14:nvPr/>
            </p14:nvContentPartPr>
            <p14:xfrm>
              <a:off x="-1855800" y="657936"/>
              <a:ext cx="27000" cy="23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-1945800" y="477936"/>
                <a:ext cx="20664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14:cNvPr>
              <p14:cNvContentPartPr/>
              <p14:nvPr/>
            </p14:nvContentPartPr>
            <p14:xfrm>
              <a:off x="-1989205" y="1320239"/>
              <a:ext cx="504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-2079205" y="1140239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14:cNvPr>
              <p14:cNvContentPartPr/>
              <p14:nvPr/>
            </p14:nvContentPartPr>
            <p14:xfrm>
              <a:off x="-2207160" y="1998936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-2216160" y="1989936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8CBEF84-8934-4FC9-9C7E-6C453171EC44}"/>
              </a:ext>
            </a:extLst>
          </p:cNvPr>
          <p:cNvSpPr txBox="1"/>
          <p:nvPr/>
        </p:nvSpPr>
        <p:spPr>
          <a:xfrm>
            <a:off x="1270819" y="76691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914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IBM Plex Mono SemiBold"/>
              </a:rPr>
              <a:t>Data wrangling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3123" y="1825625"/>
            <a:ext cx="1003690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 dirty="0">
                <a:latin typeface="IBM Plex Mono Text"/>
              </a:rPr>
              <a:t>In this part, perform some explanatory data analysis and create the outcome label </a:t>
            </a:r>
            <a:endParaRPr lang="en-US"/>
          </a:p>
          <a:p>
            <a:pPr marL="457200" indent="-457200"/>
            <a:r>
              <a:rPr lang="en-US" dirty="0">
                <a:latin typeface="IBM Plex Mono Text"/>
              </a:rPr>
              <a:t> The steps are as follows: </a:t>
            </a:r>
            <a:endParaRPr lang="en-US"/>
          </a:p>
          <a:p>
            <a:pPr marL="914400" lvl="1" indent="-457200"/>
            <a:r>
              <a:rPr lang="en-US" dirty="0">
                <a:latin typeface="IBM Plex Mono Text"/>
              </a:rPr>
              <a:t>Calculate the number of launches on each site </a:t>
            </a:r>
            <a:endParaRPr lang="en-US"/>
          </a:p>
          <a:p>
            <a:pPr marL="914400" lvl="1" indent="-457200"/>
            <a:r>
              <a:rPr lang="en-US" dirty="0">
                <a:latin typeface="IBM Plex Mono Text"/>
              </a:rPr>
              <a:t>Calculate the number and occurrence of each orbit </a:t>
            </a:r>
            <a:endParaRPr lang="en-US"/>
          </a:p>
          <a:p>
            <a:pPr marL="914400" lvl="1" indent="-457200"/>
            <a:r>
              <a:rPr lang="en-US" dirty="0">
                <a:latin typeface="IBM Plex Mono Text"/>
              </a:rPr>
              <a:t>Calculate the number and occurrence of mission outcome per orbit type</a:t>
            </a:r>
            <a:endParaRPr lang="en-US" dirty="0"/>
          </a:p>
          <a:p>
            <a:pPr marL="914400" lvl="1" indent="-457200"/>
            <a:r>
              <a:rPr lang="en-US" dirty="0">
                <a:latin typeface="IBM Plex Mono Text"/>
              </a:rPr>
              <a:t>Create a landing outcome label from Outcome column</a:t>
            </a:r>
            <a:endParaRPr lang="en-US" dirty="0"/>
          </a:p>
          <a:p>
            <a:pPr marL="914400" lvl="1">
              <a:buFont typeface="Wingdings"/>
              <a:buChar char="§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759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IBM Plex Mono SemiBold"/>
              </a:rPr>
              <a:t>EDA with data visualization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3123" y="1825625"/>
            <a:ext cx="1003690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IBM Plex Mono Text"/>
              </a:rPr>
              <a:t>• To understand the relationship between the </a:t>
            </a:r>
            <a:r>
              <a:rPr lang="en-US" dirty="0" err="1">
                <a:latin typeface="IBM Plex Mono Text"/>
              </a:rPr>
              <a:t>relanding</a:t>
            </a:r>
            <a:r>
              <a:rPr lang="en-US" dirty="0">
                <a:latin typeface="IBM Plex Mono Text"/>
              </a:rPr>
              <a:t> success rate and various factors, created a number of charts, overlay the outcome of the </a:t>
            </a:r>
            <a:r>
              <a:rPr lang="en-US" dirty="0" err="1">
                <a:latin typeface="IBM Plex Mono Text"/>
              </a:rPr>
              <a:t>relanding</a:t>
            </a:r>
            <a:r>
              <a:rPr lang="en-US" dirty="0">
                <a:latin typeface="IBM Plex Mono Text"/>
              </a:rPr>
              <a:t>.</a:t>
            </a:r>
            <a:endParaRPr lang="en-US" dirty="0"/>
          </a:p>
          <a:p>
            <a:pPr marL="0" indent="0">
              <a:buNone/>
            </a:pPr>
            <a:endParaRPr lang="en-US" dirty="0">
              <a:latin typeface="IBM Plex Mono Text"/>
            </a:endParaRPr>
          </a:p>
          <a:p>
            <a:pPr marL="0" indent="0">
              <a:buNone/>
            </a:pPr>
            <a:r>
              <a:rPr lang="en-US" dirty="0">
                <a:latin typeface="IBM Plex Mono Text"/>
              </a:rPr>
              <a:t>• </a:t>
            </a:r>
            <a:r>
              <a:rPr lang="en-US" dirty="0" err="1">
                <a:latin typeface="IBM Plex Mono Text"/>
              </a:rPr>
              <a:t>PayloadMass</a:t>
            </a:r>
            <a:r>
              <a:rPr lang="en-US" dirty="0">
                <a:latin typeface="IBM Plex Mono Text"/>
              </a:rPr>
              <a:t> vs. </a:t>
            </a:r>
            <a:r>
              <a:rPr lang="en-US" dirty="0" err="1">
                <a:latin typeface="IBM Plex Mono Text"/>
              </a:rPr>
              <a:t>FlightNumber</a:t>
            </a:r>
            <a:r>
              <a:rPr lang="en-US" dirty="0">
                <a:latin typeface="IBM Plex Mono Text"/>
              </a:rPr>
              <a:t>: as the flight number increases, the </a:t>
            </a:r>
            <a:r>
              <a:rPr lang="en-US" dirty="0" err="1">
                <a:latin typeface="IBM Plex Mono Text"/>
              </a:rPr>
              <a:t>firststage</a:t>
            </a:r>
            <a:r>
              <a:rPr lang="en-US" dirty="0">
                <a:latin typeface="IBM Plex Mono Text"/>
              </a:rPr>
              <a:t> is more likely to </a:t>
            </a:r>
            <a:r>
              <a:rPr lang="en-US" dirty="0" err="1">
                <a:latin typeface="IBM Plex Mono Text"/>
              </a:rPr>
              <a:t>reland</a:t>
            </a:r>
            <a:r>
              <a:rPr lang="en-US" dirty="0">
                <a:latin typeface="IBM Plex Mono Text"/>
              </a:rPr>
              <a:t> successfully.</a:t>
            </a:r>
            <a:endParaRPr lang="en-US" dirty="0"/>
          </a:p>
          <a:p>
            <a:pPr marL="0" indent="0">
              <a:buNone/>
            </a:pPr>
            <a:endParaRPr lang="en-US" dirty="0">
              <a:latin typeface="IBM Plex Mono Text"/>
            </a:endParaRPr>
          </a:p>
          <a:p>
            <a:pPr marL="0" indent="0">
              <a:buNone/>
            </a:pPr>
            <a:r>
              <a:rPr lang="en-US" dirty="0">
                <a:latin typeface="IBM Plex Mono Text"/>
              </a:rPr>
              <a:t>• </a:t>
            </a:r>
            <a:r>
              <a:rPr lang="en-US" dirty="0" err="1">
                <a:latin typeface="IBM Plex Mono Text"/>
              </a:rPr>
              <a:t>PayloadMass</a:t>
            </a:r>
            <a:r>
              <a:rPr lang="en-US" dirty="0">
                <a:latin typeface="IBM Plex Mono Text"/>
              </a:rPr>
              <a:t> vs. Booster: VLEO has relatively high success rate to </a:t>
            </a:r>
            <a:r>
              <a:rPr lang="en-US" dirty="0" err="1">
                <a:latin typeface="IBM Plex Mono Text"/>
              </a:rPr>
              <a:t>reland</a:t>
            </a:r>
            <a:r>
              <a:rPr lang="en-US" dirty="0">
                <a:latin typeface="IBM Plex Mono Text"/>
              </a:rPr>
              <a:t> successfully.</a:t>
            </a:r>
            <a:endParaRPr lang="en-US" dirty="0"/>
          </a:p>
          <a:p>
            <a:pPr marL="914400" lvl="1">
              <a:buFont typeface="Wingdings"/>
              <a:buChar char="§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418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IBM Plex Mono SemiBold"/>
              </a:rPr>
              <a:t>EDA with SQL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3123" y="1825625"/>
            <a:ext cx="1003690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IBM Plex Mono Text"/>
              </a:rPr>
              <a:t>• SQL allows us to explore the data directly </a:t>
            </a:r>
            <a:endParaRPr lang="en-US" dirty="0"/>
          </a:p>
          <a:p>
            <a:pPr marL="0" indent="0">
              <a:buNone/>
            </a:pPr>
            <a:endParaRPr lang="en-US" dirty="0">
              <a:latin typeface="IBM Plex Mono Text"/>
            </a:endParaRPr>
          </a:p>
          <a:p>
            <a:pPr marL="0" indent="0">
              <a:buNone/>
            </a:pPr>
            <a:r>
              <a:rPr lang="en-US" dirty="0">
                <a:latin typeface="IBM Plex Mono Text"/>
              </a:rPr>
              <a:t>• Observed that there are four launch sites </a:t>
            </a:r>
            <a:endParaRPr lang="en-US" dirty="0"/>
          </a:p>
          <a:p>
            <a:pPr marL="0" indent="0">
              <a:buNone/>
            </a:pPr>
            <a:endParaRPr lang="en-US" dirty="0">
              <a:latin typeface="IBM Plex Mono Text"/>
            </a:endParaRPr>
          </a:p>
          <a:p>
            <a:pPr marL="0" indent="0">
              <a:buNone/>
            </a:pPr>
            <a:r>
              <a:rPr lang="en-US" dirty="0">
                <a:latin typeface="IBM Plex Mono Text"/>
              </a:rPr>
              <a:t>• Obtain the situation with different booster versions </a:t>
            </a:r>
            <a:endParaRPr lang="en-US"/>
          </a:p>
          <a:p>
            <a:pPr marL="914400" lvl="1">
              <a:buFont typeface="Wingdings"/>
              <a:buChar char="§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805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IBM Plex Mono SemiBold"/>
              </a:rPr>
              <a:t>Build an interactive map with Folium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3123" y="1550806"/>
            <a:ext cx="10036908" cy="46261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IBM Plex Mono Text"/>
              </a:rPr>
              <a:t>• Identifies all the launch sites on the map </a:t>
            </a:r>
            <a:endParaRPr lang="en-US" dirty="0"/>
          </a:p>
          <a:p>
            <a:pPr marL="0" indent="0">
              <a:buNone/>
            </a:pPr>
            <a:endParaRPr lang="en-US" dirty="0">
              <a:latin typeface="IBM Plex Mono Text"/>
            </a:endParaRPr>
          </a:p>
          <a:p>
            <a:pPr marL="0" indent="0">
              <a:buNone/>
            </a:pPr>
            <a:r>
              <a:rPr lang="en-US" dirty="0">
                <a:latin typeface="IBM Plex Mono Text"/>
              </a:rPr>
              <a:t>• Marked the launch sites with different colors based on success and failure of the landing outcomes </a:t>
            </a:r>
            <a:endParaRPr lang="en-US"/>
          </a:p>
          <a:p>
            <a:pPr marL="0" indent="0">
              <a:buNone/>
            </a:pPr>
            <a:endParaRPr lang="en-US" dirty="0">
              <a:latin typeface="IBM Plex Mono Text"/>
            </a:endParaRPr>
          </a:p>
          <a:p>
            <a:pPr marL="0" indent="0">
              <a:buNone/>
            </a:pPr>
            <a:r>
              <a:rPr lang="en-US" dirty="0">
                <a:latin typeface="IBM Plex Mono Text"/>
              </a:rPr>
              <a:t>• Demonstrated distance to important surrounding logistic features like railroads, coasts and highways.</a:t>
            </a:r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123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IBM Plex Mono SemiBold"/>
              </a:rPr>
              <a:t>Build a Dashboard with </a:t>
            </a:r>
            <a:r>
              <a:rPr lang="en-US" sz="2800" dirty="0" err="1">
                <a:latin typeface="IBM Plex Mono SemiBold"/>
              </a:rPr>
              <a:t>Plotly</a:t>
            </a:r>
            <a:r>
              <a:rPr lang="en-US" sz="2800" dirty="0">
                <a:latin typeface="IBM Plex Mono SemiBold"/>
              </a:rPr>
              <a:t> Dash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3123" y="1550806"/>
            <a:ext cx="10036908" cy="46261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IBM Plex Mono Text"/>
              </a:rPr>
              <a:t>• Pie graph was used to demonstrate launch site success/failures i.e. to see if one.</a:t>
            </a:r>
            <a:endParaRPr lang="en-US" dirty="0"/>
          </a:p>
          <a:p>
            <a:pPr marL="0" indent="0">
              <a:buNone/>
            </a:pPr>
            <a:endParaRPr lang="en-US" dirty="0">
              <a:latin typeface="IBM Plex Mono Text"/>
            </a:endParaRPr>
          </a:p>
          <a:p>
            <a:pPr marL="0" indent="0">
              <a:buNone/>
            </a:pPr>
            <a:r>
              <a:rPr lang="en-US" dirty="0">
                <a:latin typeface="IBM Plex Mono Text"/>
              </a:rPr>
              <a:t>• Site is more associated with successful landing.</a:t>
            </a:r>
            <a:endParaRPr lang="en-US" dirty="0"/>
          </a:p>
          <a:p>
            <a:pPr marL="0" indent="0">
              <a:buNone/>
            </a:pPr>
            <a:endParaRPr lang="en-US" dirty="0">
              <a:latin typeface="IBM Plex Mono Text"/>
            </a:endParaRPr>
          </a:p>
          <a:p>
            <a:pPr marL="0" indent="0">
              <a:buNone/>
            </a:pPr>
            <a:r>
              <a:rPr lang="en-US" dirty="0">
                <a:latin typeface="IBM Plex Mono Text"/>
              </a:rPr>
              <a:t>• Scatter plots were used to analyze the relationship between payload and outcome of each launch.</a:t>
            </a:r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842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IBM Plex Mono SemiBold"/>
              </a:rPr>
              <a:t>Predictive analysis (Classification)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3123" y="1550806"/>
            <a:ext cx="10036908" cy="46261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 dirty="0">
                <a:latin typeface="IBM Plex Mono Text"/>
              </a:rPr>
              <a:t>The data was split into two parts. One part was used for training the data and the other was used for testing the data on the algorithm. </a:t>
            </a:r>
            <a:endParaRPr lang="en-US" dirty="0"/>
          </a:p>
          <a:p>
            <a:pPr marL="457200" indent="-457200"/>
            <a:r>
              <a:rPr lang="en-US" dirty="0">
                <a:latin typeface="IBM Plex Mono Text"/>
              </a:rPr>
              <a:t>Used </a:t>
            </a:r>
            <a:r>
              <a:rPr lang="en-US" dirty="0" err="1">
                <a:latin typeface="IBM Plex Mono Text"/>
              </a:rPr>
              <a:t>Gridsearch</a:t>
            </a:r>
            <a:r>
              <a:rPr lang="en-US" dirty="0">
                <a:latin typeface="IBM Plex Mono Text"/>
              </a:rPr>
              <a:t> to identify key hyperparameters and best predictive score. </a:t>
            </a:r>
            <a:endParaRPr lang="en-US" dirty="0"/>
          </a:p>
          <a:p>
            <a:pPr marL="457200" indent="-457200"/>
            <a:r>
              <a:rPr lang="en-US" dirty="0">
                <a:latin typeface="IBM Plex Mono Text"/>
              </a:rPr>
              <a:t>Using logistic regression, SVM, Decision Tree and KNN. Each regression was fit using the training data and then the model was tested against a separate test data set. </a:t>
            </a:r>
            <a:endParaRPr lang="en-US"/>
          </a:p>
          <a:p>
            <a:pPr marL="457200" indent="-457200"/>
            <a:r>
              <a:rPr lang="en-US" dirty="0">
                <a:latin typeface="IBM Plex Mono Text"/>
              </a:rPr>
              <a:t>Confusion matrix was used to demonstrate prediction accuracy</a:t>
            </a:r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413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600" y="1378145"/>
            <a:ext cx="10515600" cy="1325563"/>
          </a:xfrm>
        </p:spPr>
        <p:txBody>
          <a:bodyPr/>
          <a:lstStyle/>
          <a:p>
            <a:r>
              <a:rPr lang="en-US" dirty="0">
                <a:latin typeface="IBM Plex Mono SemiBold"/>
              </a:rPr>
              <a:t>EDA with 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638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BM Plex Mono SemiBold"/>
              </a:rPr>
              <a:t>Flight Number vs. Launch Site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926B82FF-8121-4B05-AB23-9EF4D2EAA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46" y="1531404"/>
            <a:ext cx="9210428" cy="448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04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BM Plex Mono SemiBold"/>
              </a:rPr>
              <a:t>Payload vs. Launch Site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BAB0AED1-B808-4579-8B02-EA08D4C18F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6278" y="1800531"/>
            <a:ext cx="10623061" cy="4098679"/>
          </a:xfrm>
        </p:spPr>
      </p:pic>
    </p:spTree>
    <p:extLst>
      <p:ext uri="{BB962C8B-B14F-4D97-AF65-F5344CB8AC3E}">
        <p14:creationId xmlns:p14="http://schemas.microsoft.com/office/powerpoint/2010/main" val="1122375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rate vs. Orbit type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IBM Plex Mono Text"/>
              </a:rPr>
              <a:t>• Success rate is high (close to 100%) for orbit types ES-L1, GEO, HEO, SSO, VLEO. </a:t>
            </a:r>
          </a:p>
          <a:p>
            <a:pPr marL="0" indent="0">
              <a:buNone/>
            </a:pPr>
            <a:r>
              <a:rPr lang="en-US" dirty="0">
                <a:latin typeface="IBM Plex Mono Text"/>
              </a:rPr>
              <a:t>• Success rate is high (close to 100%) for orbit types FTO, ISS, LEO, MEO and PO </a:t>
            </a:r>
            <a:endParaRPr lang="en-US"/>
          </a:p>
          <a:p>
            <a:pPr marL="0" indent="0">
              <a:buNone/>
            </a:pPr>
            <a:r>
              <a:rPr lang="en-US" dirty="0">
                <a:latin typeface="IBM Plex Mono Text"/>
              </a:rPr>
              <a:t>• Success rate is high (close to 100%) for orbit type SO (only one flight) </a:t>
            </a: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DE6B79C-A1C5-4458-A605-936D7F7F3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92" y="1764280"/>
            <a:ext cx="5146430" cy="390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445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37F9FA-3571-49C2-8811-B1159FCC0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711" y="2025672"/>
            <a:ext cx="3194581" cy="3194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4" y="263810"/>
            <a:ext cx="850852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Executive Summary</a:t>
            </a:r>
          </a:p>
          <a:p>
            <a:r>
              <a:rPr lang="en-US" sz="2200" dirty="0"/>
              <a:t>Introduction</a:t>
            </a:r>
          </a:p>
          <a:p>
            <a:r>
              <a:rPr lang="en-US" sz="2200" dirty="0"/>
              <a:t>Methodology</a:t>
            </a:r>
          </a:p>
          <a:p>
            <a:r>
              <a:rPr lang="en-US" sz="2200" dirty="0"/>
              <a:t>Results</a:t>
            </a:r>
          </a:p>
          <a:p>
            <a:pPr lvl="1"/>
            <a:r>
              <a:rPr lang="en-US" sz="1800" dirty="0"/>
              <a:t>Visualization – Charts</a:t>
            </a:r>
          </a:p>
          <a:p>
            <a:pPr lvl="1"/>
            <a:r>
              <a:rPr lang="en-US" sz="1800" dirty="0"/>
              <a:t>Dashboard</a:t>
            </a:r>
          </a:p>
          <a:p>
            <a:r>
              <a:rPr lang="en-US" sz="2200" dirty="0"/>
              <a:t>Discussion</a:t>
            </a:r>
          </a:p>
          <a:p>
            <a:pPr lvl="1"/>
            <a:r>
              <a:rPr lang="en-US" sz="1800" dirty="0"/>
              <a:t>Findings &amp; Implications</a:t>
            </a:r>
          </a:p>
          <a:p>
            <a:r>
              <a:rPr lang="en-US" sz="2200" dirty="0"/>
              <a:t>Conclusion</a:t>
            </a:r>
          </a:p>
          <a:p>
            <a:r>
              <a:rPr lang="en-US" sz="2200" dirty="0"/>
              <a:t>Appendix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14:cNvPr>
              <p14:cNvContentPartPr/>
              <p14:nvPr/>
            </p14:nvContentPartPr>
            <p14:xfrm>
              <a:off x="1889280" y="9993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9280" y="81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14:cNvPr>
              <p14:cNvContentPartPr/>
              <p14:nvPr/>
            </p14:nvContentPartPr>
            <p14:xfrm>
              <a:off x="2328120" y="96295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38120" y="783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8160" y="74623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240" cy="5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38160" y="746232"/>
                <a:ext cx="18288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14:cNvPr>
              <p14:cNvContentPartPr/>
              <p14:nvPr/>
            </p14:nvContentPartPr>
            <p14:xfrm>
              <a:off x="-2944982" y="1379228"/>
              <a:ext cx="1980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3034982" y="1199228"/>
                <a:ext cx="1994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14:cNvPr>
              <p14:cNvContentPartPr/>
              <p14:nvPr/>
            </p14:nvContentPartPr>
            <p14:xfrm>
              <a:off x="6680880" y="287707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91240" y="2697072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9210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B6517A9F-39E1-42A0-861A-9E2C57354B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18662" y="576206"/>
            <a:ext cx="10730522" cy="5248017"/>
          </a:xfrm>
        </p:spPr>
      </p:pic>
    </p:spTree>
    <p:extLst>
      <p:ext uri="{BB962C8B-B14F-4D97-AF65-F5344CB8AC3E}">
        <p14:creationId xmlns:p14="http://schemas.microsoft.com/office/powerpoint/2010/main" val="3505300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EBA57F2C-F910-434E-99E3-D85F18950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1930358"/>
            <a:ext cx="7207737" cy="40621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242EE3-857F-48F7-BD6C-BD5601D43A82}"/>
              </a:ext>
            </a:extLst>
          </p:cNvPr>
          <p:cNvSpPr txBox="1"/>
          <p:nvPr/>
        </p:nvSpPr>
        <p:spPr>
          <a:xfrm>
            <a:off x="953477" y="93393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Success Rate vs Year</a:t>
            </a:r>
          </a:p>
        </p:txBody>
      </p:sp>
    </p:spTree>
    <p:extLst>
      <p:ext uri="{BB962C8B-B14F-4D97-AF65-F5344CB8AC3E}">
        <p14:creationId xmlns:p14="http://schemas.microsoft.com/office/powerpoint/2010/main" val="702050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7A2A7-AA0C-4D72-A952-19C788010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123" y="2201740"/>
            <a:ext cx="10515600" cy="1325563"/>
          </a:xfrm>
        </p:spPr>
        <p:txBody>
          <a:bodyPr/>
          <a:lstStyle/>
          <a:p>
            <a:r>
              <a:rPr lang="en-US" dirty="0">
                <a:latin typeface="IBM Plex Mono SemiBold"/>
              </a:rPr>
              <a:t>EDA with SQL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DD0D8-0EE1-49F8-B456-F4A73EC18D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239AF0-E251-447B-AAB6-5C48A4A433A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826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239AF0-E251-447B-AAB6-5C48A4A43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3315" y="1613264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IBM Plex Mono Text"/>
              </a:rPr>
              <a:t>The unique launch sites are: 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IBM Plex Mono Text"/>
              </a:rPr>
              <a:t>• Cape Canaveral Space Launch Complex 40 in California </a:t>
            </a:r>
            <a:endParaRPr lang="en-US"/>
          </a:p>
          <a:p>
            <a:pPr marL="0" indent="0">
              <a:buNone/>
            </a:pPr>
            <a:r>
              <a:rPr lang="en-US" dirty="0">
                <a:latin typeface="IBM Plex Mono Text"/>
              </a:rPr>
              <a:t>• CCAFS LC-40, CCAFS SLC -40 </a:t>
            </a:r>
            <a:endParaRPr lang="en-US"/>
          </a:p>
          <a:p>
            <a:pPr marL="0" indent="0">
              <a:buNone/>
            </a:pPr>
            <a:r>
              <a:rPr lang="en-US" dirty="0">
                <a:latin typeface="IBM Plex Mono Text"/>
              </a:rPr>
              <a:t>• Kennedy Space Center Launch Complex 39 in Florida </a:t>
            </a:r>
            <a:endParaRPr lang="en-US"/>
          </a:p>
          <a:p>
            <a:pPr marL="0" indent="0">
              <a:buNone/>
            </a:pPr>
            <a:r>
              <a:rPr lang="en-US" dirty="0">
                <a:latin typeface="IBM Plex Mono Text"/>
              </a:rPr>
              <a:t>• Vandenberg Space Launch Complex 4 in Florida</a:t>
            </a:r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EADD988-9B34-4860-B630-6AAE2603F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launch site names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7764C722-4C7F-4A1D-B74B-CF5D84AD5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187" y="1562133"/>
            <a:ext cx="6016051" cy="434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95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239AF0-E251-447B-AAB6-5C48A4A43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3315" y="1613264"/>
            <a:ext cx="1034071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• Total payload carried by boosters from NASA is 45,596 </a:t>
            </a:r>
            <a:r>
              <a:rPr lang="en-US" dirty="0" err="1"/>
              <a:t>lb</a:t>
            </a:r>
            <a:r>
              <a:rPr lang="en-US" dirty="0"/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EADD988-9B34-4860-B630-6AAE2603F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BM Plex Mono SemiBold"/>
              </a:rPr>
              <a:t>Total payload mass </a:t>
            </a:r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034750A-4DB4-42DF-90CF-A379A5345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49" y="2477598"/>
            <a:ext cx="9876019" cy="308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426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239AF0-E251-447B-AAB6-5C48A4A43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3315" y="1613264"/>
            <a:ext cx="1034071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IBM Plex Mono Text"/>
              </a:rPr>
              <a:t>• Average payload mass carried by booster version F9 v1.1 is 2,534lb </a:t>
            </a:r>
            <a:endParaRPr lang="en-US">
              <a:latin typeface="IBM Plex Mono Tex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EADD988-9B34-4860-B630-6AAE2603F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BM Plex Mono SemiBold"/>
              </a:rPr>
              <a:t>Average payload mass by F9 v1.1 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301FA-BABB-41CC-944E-059E72898C8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7E8566B9-C09B-4827-8CC2-EE3A2C4D1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11" y="2540302"/>
            <a:ext cx="10175821" cy="282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505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239AF0-E251-447B-AAB6-5C48A4A43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3315" y="1613264"/>
            <a:ext cx="1034071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IBM Plex Mono Text"/>
              </a:rPr>
              <a:t>First successful landing outcome in ground pad is December 22, 2015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EADD988-9B34-4860-B630-6AAE2603F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168" y="94738"/>
            <a:ext cx="10515600" cy="1325563"/>
          </a:xfrm>
        </p:spPr>
        <p:txBody>
          <a:bodyPr/>
          <a:lstStyle/>
          <a:p>
            <a:r>
              <a:rPr lang="en-US" dirty="0">
                <a:latin typeface="IBM Plex Mono SemiBold"/>
              </a:rPr>
              <a:t>First successful ground landing date 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301FA-BABB-41CC-944E-059E72898C8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EC4570EC-4668-4966-8797-FF01F699C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52" y="2584867"/>
            <a:ext cx="10900346" cy="302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630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CDD8543B-E684-4847-A4AD-4D13CB9570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30939" y="1613264"/>
            <a:ext cx="8442810" cy="4351338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EADD988-9B34-4860-B630-6AAE2603F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IBM Plex Mono SemiBold"/>
              </a:rPr>
              <a:t>Successful drone ship landing with payload between 4000 and 6000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8066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EADD988-9B34-4860-B630-6AAE2603F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38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IBM Plex Mono SemiBold"/>
              </a:rPr>
              <a:t>Total number of successful and failure mission outcomes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752E7A-FC2A-42F6-AEFC-D368A6D059AE}"/>
              </a:ext>
            </a:extLst>
          </p:cNvPr>
          <p:cNvSpPr txBox="1"/>
          <p:nvPr/>
        </p:nvSpPr>
        <p:spPr>
          <a:xfrm>
            <a:off x="839449" y="2063646"/>
            <a:ext cx="467942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• Calculate the total number of successful and failure mission outcomes </a:t>
            </a:r>
          </a:p>
          <a:p>
            <a:r>
              <a:rPr lang="en-US" dirty="0">
                <a:ea typeface="+mn-lt"/>
                <a:cs typeface="+mn-lt"/>
              </a:rPr>
              <a:t>• 99 missions were successful </a:t>
            </a:r>
            <a:endParaRPr lang="en-US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• 1 mission was successful but payload status unknown. </a:t>
            </a:r>
            <a:endParaRPr lang="en-US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• 1 mission failed </a:t>
            </a:r>
            <a:endParaRPr lang="en-US" dirty="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7093E9DD-4D5F-4FF6-AACC-F4F0CEED83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761282" y="3511369"/>
            <a:ext cx="7592518" cy="2578801"/>
          </a:xfrm>
        </p:spPr>
      </p:pic>
    </p:spTree>
    <p:extLst>
      <p:ext uri="{BB962C8B-B14F-4D97-AF65-F5344CB8AC3E}">
        <p14:creationId xmlns:p14="http://schemas.microsoft.com/office/powerpoint/2010/main" val="2369652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EADD988-9B34-4860-B630-6AAE2603F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IBM Plex Mono SemiBold"/>
              </a:rPr>
              <a:t>Boosters carried maximum payload 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752E7A-FC2A-42F6-AEFC-D368A6D059AE}"/>
              </a:ext>
            </a:extLst>
          </p:cNvPr>
          <p:cNvSpPr txBox="1"/>
          <p:nvPr/>
        </p:nvSpPr>
        <p:spPr>
          <a:xfrm>
            <a:off x="839449" y="2063646"/>
            <a:ext cx="467942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• List the names of the booster which have carried the maximum payload mass</a:t>
            </a:r>
            <a:endParaRPr lang="en-US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5B72B34F-9B02-4B41-97AE-2539C60093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21132"/>
            <a:ext cx="5181600" cy="3760325"/>
          </a:xfrm>
        </p:spPr>
      </p:pic>
    </p:spTree>
    <p:extLst>
      <p:ext uri="{BB962C8B-B14F-4D97-AF65-F5344CB8AC3E}">
        <p14:creationId xmlns:p14="http://schemas.microsoft.com/office/powerpoint/2010/main" val="2139292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926" y="304965"/>
            <a:ext cx="8565109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99186" y="1712736"/>
            <a:ext cx="7054614" cy="45783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latin typeface="IBM Plex Mono Text"/>
              </a:rPr>
              <a:t>Using the historical data from all Falcon-9 launches, the future success of the Falcon9 1st stage landing predicted.</a:t>
            </a:r>
          </a:p>
          <a:p>
            <a:pPr marL="0" indent="0">
              <a:buNone/>
            </a:pPr>
            <a:endParaRPr lang="en-US" sz="2200" dirty="0">
              <a:latin typeface="IBM Plex Mono Text"/>
            </a:endParaRPr>
          </a:p>
          <a:p>
            <a:pPr marL="0" indent="0">
              <a:buNone/>
            </a:pPr>
            <a:r>
              <a:rPr lang="en-US" sz="2200" dirty="0">
                <a:latin typeface="IBM Plex Mono Text"/>
              </a:rPr>
              <a:t>• Factors considered include launching sites, payload mass, orbits, landing pads, and features of the rockets such as whether it has grid-fins, landing legs, reuse history, and its version numbers.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>
                <a:latin typeface="IBM Plex Mono Text"/>
              </a:rPr>
              <a:t>• By using Python, Machine Learning algorithms and data related to Space X rocket launches, analyzed the successful landings of the stage 1 boosters in order to predict future successful landings. </a:t>
            </a: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78B9B-93A7-4517-9E78-2F5C028F2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494" y="2302762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23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EADD988-9B34-4860-B630-6AAE2603F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1609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IBM Plex Mono SemiBold"/>
              </a:rPr>
              <a:t>Rank success count between 2010-06-04 and 2017-03-20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752E7A-FC2A-42F6-AEFC-D368A6D059AE}"/>
              </a:ext>
            </a:extLst>
          </p:cNvPr>
          <p:cNvSpPr txBox="1"/>
          <p:nvPr/>
        </p:nvSpPr>
        <p:spPr>
          <a:xfrm>
            <a:off x="839449" y="2063646"/>
            <a:ext cx="467942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Rank the count of successful </a:t>
            </a:r>
            <a:r>
              <a:rPr lang="en-US" dirty="0" err="1">
                <a:ea typeface="+mn-lt"/>
                <a:cs typeface="+mn-lt"/>
              </a:rPr>
              <a:t>landing_outcomes</a:t>
            </a:r>
            <a:r>
              <a:rPr lang="en-US" dirty="0">
                <a:ea typeface="+mn-lt"/>
                <a:cs typeface="+mn-lt"/>
              </a:rPr>
              <a:t> between the date 2010-06-04 and 2017-03-20 in descending order</a:t>
            </a:r>
            <a:endParaRPr lang="en-US" dirty="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BBD6A27F-18A7-4512-BE5E-197CFA16FE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745089" y="2919959"/>
            <a:ext cx="8074377" cy="3362114"/>
          </a:xfrm>
        </p:spPr>
      </p:pic>
    </p:spTree>
    <p:extLst>
      <p:ext uri="{BB962C8B-B14F-4D97-AF65-F5344CB8AC3E}">
        <p14:creationId xmlns:p14="http://schemas.microsoft.com/office/powerpoint/2010/main" val="1266231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EADD988-9B34-4860-B630-6AAE2603F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1609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IBM Plex Mono SemiBold"/>
              </a:rPr>
              <a:t>Rank success count between 2010-06-04 and 2017-03-20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752E7A-FC2A-42F6-AEFC-D368A6D059AE}"/>
              </a:ext>
            </a:extLst>
          </p:cNvPr>
          <p:cNvSpPr txBox="1"/>
          <p:nvPr/>
        </p:nvSpPr>
        <p:spPr>
          <a:xfrm>
            <a:off x="839449" y="2063646"/>
            <a:ext cx="467942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Rank the count of successful </a:t>
            </a:r>
            <a:r>
              <a:rPr lang="en-US" dirty="0" err="1">
                <a:ea typeface="+mn-lt"/>
                <a:cs typeface="+mn-lt"/>
              </a:rPr>
              <a:t>landing_outcomes</a:t>
            </a:r>
            <a:r>
              <a:rPr lang="en-US" dirty="0">
                <a:ea typeface="+mn-lt"/>
                <a:cs typeface="+mn-lt"/>
              </a:rPr>
              <a:t> between the date 2010-06-04 and 2017-03-20 in descending order</a:t>
            </a:r>
            <a:endParaRPr lang="en-US" dirty="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BBD6A27F-18A7-4512-BE5E-197CFA16FE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745089" y="2919959"/>
            <a:ext cx="8074377" cy="3362114"/>
          </a:xfrm>
        </p:spPr>
      </p:pic>
    </p:spTree>
    <p:extLst>
      <p:ext uri="{BB962C8B-B14F-4D97-AF65-F5344CB8AC3E}">
        <p14:creationId xmlns:p14="http://schemas.microsoft.com/office/powerpoint/2010/main" val="41243872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458" y="171706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IBM Plex Mono SemiBold"/>
              </a:rPr>
              <a:t>Interactive map with Folium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960F53-6588-4249-BF61-25770A0A81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IBM Plex Mono SemiBold"/>
              </a:rPr>
              <a:t>Launch Site Location:</a:t>
            </a:r>
            <a:endParaRPr lang="en-US" dirty="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3E25A922-CE49-4CDD-8415-F21F08298B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92201" y="1639922"/>
            <a:ext cx="10134598" cy="4398188"/>
          </a:xfrm>
        </p:spPr>
      </p:pic>
    </p:spTree>
    <p:extLst>
      <p:ext uri="{BB962C8B-B14F-4D97-AF65-F5344CB8AC3E}">
        <p14:creationId xmlns:p14="http://schemas.microsoft.com/office/powerpoint/2010/main" val="995206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IBM Plex Mono SemiBold"/>
              </a:rPr>
              <a:t>Successful Launches by site </a:t>
            </a:r>
            <a:endParaRPr 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B365DA12-206D-4FAD-BA5F-4901C3FF1C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67645" y="1718002"/>
            <a:ext cx="10064044" cy="4326693"/>
          </a:xfrm>
        </p:spPr>
      </p:pic>
    </p:spTree>
    <p:extLst>
      <p:ext uri="{BB962C8B-B14F-4D97-AF65-F5344CB8AC3E}">
        <p14:creationId xmlns:p14="http://schemas.microsoft.com/office/powerpoint/2010/main" val="1114023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IBM Plex Mono SemiBold"/>
              </a:rPr>
              <a:t>Distance Between Launch Site and Logistic Features</a:t>
            </a:r>
            <a:endParaRPr lang="en-US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115382AB-24AF-4BDE-B671-EDA8F2213D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78090" y="1886371"/>
            <a:ext cx="9598377" cy="3905293"/>
          </a:xfrm>
        </p:spPr>
      </p:pic>
    </p:spTree>
    <p:extLst>
      <p:ext uri="{BB962C8B-B14F-4D97-AF65-F5344CB8AC3E}">
        <p14:creationId xmlns:p14="http://schemas.microsoft.com/office/powerpoint/2010/main" val="3764584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168" y="1753931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IBM Plex Mono SemiBold"/>
              </a:rPr>
              <a:t>Build a Dashboard with </a:t>
            </a:r>
            <a:r>
              <a:rPr lang="en-US" dirty="0" err="1">
                <a:latin typeface="IBM Plex Mono SemiBold"/>
              </a:rPr>
              <a:t>Plotly</a:t>
            </a:r>
            <a:r>
              <a:rPr lang="en-US" dirty="0">
                <a:latin typeface="IBM Plex Mono SemiBold"/>
              </a:rPr>
              <a:t> Dash 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97DE19-DAF5-4FF9-9509-45883E2BF56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8934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 err="1">
                <a:latin typeface="IBM Plex Mono SemiBold"/>
              </a:rPr>
              <a:t>Relanding</a:t>
            </a:r>
            <a:r>
              <a:rPr lang="en-US" dirty="0">
                <a:latin typeface="IBM Plex Mono SemiBold"/>
              </a:rPr>
              <a:t> Success for All </a:t>
            </a:r>
            <a:r>
              <a:rPr lang="en-US" dirty="0" err="1">
                <a:latin typeface="IBM Plex Mono SemiBold"/>
              </a:rPr>
              <a:t>Sities</a:t>
            </a:r>
            <a:r>
              <a:rPr lang="en-US" dirty="0">
                <a:latin typeface="IBM Plex Mono SemiBold"/>
              </a:rPr>
              <a:t> 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C187BD-3A83-4B2B-B9D1-DDEC01AFF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1089" y="1628069"/>
            <a:ext cx="10289822" cy="15008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IBM Plex Mono Text"/>
              </a:rPr>
              <a:t>KSC his 41.7% of the success counts, CCAFS LC-40 has 29.2% of the success counts </a:t>
            </a:r>
            <a:endParaRPr lang="en-US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5D76243D-CFF6-446D-8B9E-166323EB5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511" y="2888991"/>
            <a:ext cx="8839199" cy="319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635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IBM Plex Mono SemiBold"/>
              </a:rPr>
              <a:t>Launch Site with Highest </a:t>
            </a:r>
            <a:r>
              <a:rPr lang="en-US" dirty="0" err="1">
                <a:latin typeface="IBM Plex Mono SemiBold"/>
              </a:rPr>
              <a:t>Relanding</a:t>
            </a:r>
            <a:r>
              <a:rPr lang="en-US" dirty="0">
                <a:latin typeface="IBM Plex Mono SemiBold"/>
              </a:rPr>
              <a:t> Success Ratio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C187BD-3A83-4B2B-B9D1-DDEC01AFF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1089" y="1628069"/>
            <a:ext cx="10289822" cy="15008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IBM Plex Mono Text"/>
              </a:rPr>
              <a:t>KSC has the highest </a:t>
            </a:r>
            <a:r>
              <a:rPr lang="en-US" dirty="0" err="1">
                <a:latin typeface="IBM Plex Mono Text"/>
              </a:rPr>
              <a:t>relanding</a:t>
            </a:r>
            <a:r>
              <a:rPr lang="en-US" dirty="0">
                <a:latin typeface="IBM Plex Mono Text"/>
              </a:rPr>
              <a:t> success ratio, at 76.9%. </a:t>
            </a:r>
            <a:endParaRPr lang="en-US" dirty="0"/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AB2244D1-41FB-4780-AC19-FCD598263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067" y="2232679"/>
            <a:ext cx="8810976" cy="407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035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644" y="1917347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IBM Plex Mono SemiBold"/>
              </a:rPr>
              <a:t>Predictive analysis (Classification) 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CC0E64-0E5B-4BA1-BC72-30FA1DE96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853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21" y="365125"/>
            <a:ext cx="7647865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58731-59BB-48A2-A901-D7C35E91B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47" y="2262036"/>
            <a:ext cx="3054361" cy="305436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710A13-9821-054D-8648-FB592F1CDDDF}"/>
              </a:ext>
            </a:extLst>
          </p:cNvPr>
          <p:cNvSpPr txBox="1">
            <a:spLocks/>
          </p:cNvSpPr>
          <p:nvPr/>
        </p:nvSpPr>
        <p:spPr>
          <a:xfrm>
            <a:off x="4285075" y="1825625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IBM Plex Mono Text"/>
              </a:rPr>
              <a:t>• Reusable 1st stage represent a potential cost reduction with an average cost of 65 million per launch as compared to 162 million dollar per launch for others.</a:t>
            </a:r>
            <a:endParaRPr lang="en-US" dirty="0"/>
          </a:p>
          <a:p>
            <a:pPr marL="0" indent="0">
              <a:buNone/>
            </a:pPr>
            <a:endParaRPr lang="en-US" sz="2200" dirty="0">
              <a:latin typeface="IBM Plex Mono Text"/>
            </a:endParaRPr>
          </a:p>
          <a:p>
            <a:pPr marL="0" indent="0">
              <a:buNone/>
            </a:pPr>
            <a:r>
              <a:rPr lang="en-US" sz="2200" dirty="0">
                <a:latin typeface="IBM Plex Mono Text"/>
              </a:rPr>
              <a:t>• SpaceX Falcon-9, is the first rocket that has ever achieved the </a:t>
            </a:r>
            <a:r>
              <a:rPr lang="en-US" sz="2200" dirty="0" err="1">
                <a:latin typeface="IBM Plex Mono Text"/>
              </a:rPr>
              <a:t>relanding</a:t>
            </a:r>
            <a:r>
              <a:rPr lang="en-US" sz="2200" dirty="0">
                <a:latin typeface="IBM Plex Mono Text"/>
              </a:rPr>
              <a:t> success of its first stage rocket. </a:t>
            </a:r>
            <a:endParaRPr lang="en-US"/>
          </a:p>
          <a:p>
            <a:pPr marL="0" indent="0">
              <a:buNone/>
            </a:pPr>
            <a:endParaRPr lang="en-US" sz="2200" dirty="0">
              <a:latin typeface="IBM Plex Mono Text"/>
            </a:endParaRPr>
          </a:p>
          <a:p>
            <a:pPr marL="0" indent="0">
              <a:buNone/>
            </a:pPr>
            <a:r>
              <a:rPr lang="en-US" sz="2200" dirty="0">
                <a:latin typeface="IBM Plex Mono Text"/>
              </a:rPr>
              <a:t>• The </a:t>
            </a:r>
            <a:r>
              <a:rPr lang="en-US" sz="2200" dirty="0" err="1">
                <a:latin typeface="IBM Plex Mono Text"/>
              </a:rPr>
              <a:t>relanding</a:t>
            </a:r>
            <a:r>
              <a:rPr lang="en-US" sz="2200" dirty="0">
                <a:latin typeface="IBM Plex Mono Text"/>
              </a:rPr>
              <a:t> and reusability of the first stage enables huge cost saving, marking space exploration affordable.</a:t>
            </a:r>
            <a:endParaRPr lang="en-US" dirty="0"/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106236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088" y="16756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IBM Plex Mono SemiBold"/>
              </a:rPr>
              <a:t>Classification Accuracy </a:t>
            </a: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CC0E64-0E5B-4BA1-BC72-30FA1DE96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83AAB85C-BC4F-4DAA-8204-A1A923A87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956" y="1146578"/>
            <a:ext cx="6595533" cy="515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374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088" y="16756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IBM Plex Mono SemiBold"/>
              </a:rPr>
              <a:t>Classification Accuracy </a:t>
            </a: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CC0E64-0E5B-4BA1-BC72-30FA1DE96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83AAB85C-BC4F-4DAA-8204-A1A923A87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956" y="1146578"/>
            <a:ext cx="6595533" cy="515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5989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IBM Plex Mono SemiBold"/>
              </a:rPr>
              <a:t>Confusion Matrix 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CC0E64-0E5B-4BA1-BC72-30FA1DE96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644" y="985133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IBM Plex Mono Text"/>
              </a:rPr>
              <a:t>The best accuracy score is from logistic regression classifier. Its accuracy is 94.4%, that is, it makes only one mistake among 18 test cases. </a:t>
            </a:r>
            <a:endParaRPr 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2179A9D-F5B3-46CB-A5FD-19AE03DFD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511" y="2283887"/>
            <a:ext cx="5226755" cy="415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1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4291" y="1825625"/>
            <a:ext cx="68095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IBM Plex Mono Text"/>
              </a:rPr>
              <a:t>• Important factor to predict success include: Launch Number, Desired Orbit, Booster Version and Payload Mass. </a:t>
            </a:r>
            <a:endParaRPr lang="en-US"/>
          </a:p>
          <a:p>
            <a:r>
              <a:rPr lang="en-US" dirty="0">
                <a:latin typeface="IBM Plex Mono Text"/>
              </a:rPr>
              <a:t>Overall east coast launches are more successful compared to west coast.  </a:t>
            </a:r>
            <a:endParaRPr lang="en-US" dirty="0"/>
          </a:p>
          <a:p>
            <a:r>
              <a:rPr lang="en-US" dirty="0">
                <a:latin typeface="IBM Plex Mono Text"/>
              </a:rPr>
              <a:t>Given the high success rate, SpaceX Falcon 9booster represents a reliable and cheaper alternative to single use rockets.</a:t>
            </a:r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013141-2139-434F-83AB-CF1C80A7AC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25967" y="2113896"/>
            <a:ext cx="3054361" cy="30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376642"/>
            <a:ext cx="7230723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33921" y="1894010"/>
            <a:ext cx="7068725" cy="472256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2200" b="1" dirty="0">
                <a:latin typeface="IBM Plex Mono Text"/>
              </a:rPr>
              <a:t>1.</a:t>
            </a:r>
            <a:r>
              <a:rPr lang="en-US" sz="2200" dirty="0">
                <a:latin typeface="IBM Plex Mono Text"/>
              </a:rPr>
              <a:t> </a:t>
            </a:r>
            <a:r>
              <a:rPr lang="en-US" sz="2200" b="1" dirty="0">
                <a:latin typeface="IBM Plex Mono Text"/>
              </a:rPr>
              <a:t>Data collection</a:t>
            </a:r>
            <a:r>
              <a:rPr lang="en-US" sz="2200" dirty="0">
                <a:latin typeface="IBM Plex Mono Text"/>
              </a:rPr>
              <a:t>: </a:t>
            </a:r>
            <a:endParaRPr lang="en-US" dirty="0"/>
          </a:p>
          <a:p>
            <a:pPr marL="0" indent="0">
              <a:buNone/>
            </a:pPr>
            <a:r>
              <a:rPr lang="en-US" sz="2200" dirty="0">
                <a:latin typeface="IBM Plex Mono Text"/>
              </a:rPr>
              <a:t>Using </a:t>
            </a:r>
            <a:r>
              <a:rPr lang="en-US" sz="2200" dirty="0" err="1">
                <a:latin typeface="IBM Plex Mono Text"/>
              </a:rPr>
              <a:t>BeautifulSoup</a:t>
            </a:r>
            <a:r>
              <a:rPr lang="en-US" sz="2200" dirty="0">
                <a:latin typeface="IBM Plex Mono Text"/>
              </a:rPr>
              <a:t>, data regarding SpaceX Falcon 9 launch records from 2010 to 2020, were obtained from Wikipedia by parsing the HTML flight table. </a:t>
            </a:r>
            <a:endParaRPr lang="en-US"/>
          </a:p>
          <a:p>
            <a:pPr marL="0" indent="0">
              <a:buNone/>
            </a:pPr>
            <a:r>
              <a:rPr lang="en-US" sz="2200" b="1" dirty="0">
                <a:latin typeface="IBM Plex Mono Text"/>
              </a:rPr>
              <a:t>2. Perform data wrangling</a:t>
            </a:r>
            <a:r>
              <a:rPr lang="en-US" sz="2200" dirty="0">
                <a:latin typeface="IBM Plex Mono Text"/>
              </a:rPr>
              <a:t>: </a:t>
            </a:r>
            <a:endParaRPr lang="en-US" sz="2200" dirty="0"/>
          </a:p>
          <a:p>
            <a:pPr marL="0" indent="0">
              <a:buNone/>
            </a:pPr>
            <a:r>
              <a:rPr lang="en-US" sz="2200" dirty="0">
                <a:latin typeface="IBM Plex Mono Text"/>
              </a:rPr>
              <a:t>Data from the HTML table was loaded into a pandas data frame and each Column frequencies were analyzed. Missing numbers were imputed as means of their respective columns. </a:t>
            </a:r>
            <a:endParaRPr lang="en-US" sz="2200"/>
          </a:p>
          <a:p>
            <a:pPr marL="0" indent="0">
              <a:buNone/>
            </a:pPr>
            <a:r>
              <a:rPr lang="en-US" sz="2200" b="1" dirty="0">
                <a:latin typeface="IBM Plex Mono Text"/>
              </a:rPr>
              <a:t>3. Perform exploratory data analysis (EDA) using visualization and SQL</a:t>
            </a:r>
            <a:r>
              <a:rPr lang="en-US" sz="2200" dirty="0">
                <a:latin typeface="IBM Plex Mono Text"/>
              </a:rPr>
              <a:t>: </a:t>
            </a:r>
            <a:endParaRPr lang="en-US" sz="2200"/>
          </a:p>
          <a:p>
            <a:pPr marL="0" indent="0">
              <a:buNone/>
            </a:pPr>
            <a:r>
              <a:rPr lang="en-US" sz="2200" dirty="0">
                <a:latin typeface="IBM Plex Mono Text"/>
              </a:rPr>
              <a:t>A combination of SQL queries and plot visualizations via Matplotlib, </a:t>
            </a:r>
            <a:r>
              <a:rPr lang="en-US" sz="2200" dirty="0" err="1">
                <a:latin typeface="IBM Plex Mono Text"/>
              </a:rPr>
              <a:t>Plotly</a:t>
            </a:r>
            <a:r>
              <a:rPr lang="en-US" sz="2200" dirty="0">
                <a:latin typeface="IBM Plex Mono Text"/>
              </a:rPr>
              <a:t>, Folium, and DASH integrations were used to visualize different aspects of the data. </a:t>
            </a:r>
            <a:endParaRPr lang="en-US" sz="220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E176B-DE78-4B75-AC9E-2A422E82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55" y="1831709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59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376642"/>
            <a:ext cx="7230723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075" y="1825625"/>
            <a:ext cx="7068725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2200" b="1" dirty="0">
                <a:latin typeface="IBM Plex Mono Text"/>
              </a:rPr>
              <a:t>4. Perform interactive visual analytics using Folium and </a:t>
            </a:r>
            <a:r>
              <a:rPr lang="en-US" sz="2200" b="1" dirty="0" err="1">
                <a:latin typeface="IBM Plex Mono Text"/>
              </a:rPr>
              <a:t>Plotly</a:t>
            </a:r>
            <a:r>
              <a:rPr lang="en-US" sz="2200" b="1" dirty="0">
                <a:latin typeface="IBM Plex Mono Text"/>
              </a:rPr>
              <a:t> Dash:</a:t>
            </a:r>
            <a:r>
              <a:rPr lang="en-US" sz="2200" dirty="0">
                <a:latin typeface="IBM Plex Mono Text"/>
              </a:rPr>
              <a:t> </a:t>
            </a:r>
            <a:endParaRPr lang="en-US" dirty="0"/>
          </a:p>
          <a:p>
            <a:pPr marL="0" indent="0">
              <a:buNone/>
            </a:pPr>
            <a:r>
              <a:rPr lang="en-US" sz="2200" dirty="0">
                <a:latin typeface="IBM Plex Mono Text"/>
              </a:rPr>
              <a:t>Utilizing </a:t>
            </a:r>
            <a:r>
              <a:rPr lang="en-US" sz="2200" dirty="0" err="1">
                <a:latin typeface="IBM Plex Mono Text"/>
              </a:rPr>
              <a:t>scikit.learn</a:t>
            </a:r>
            <a:r>
              <a:rPr lang="en-US" sz="2200" dirty="0">
                <a:latin typeface="IBM Plex Mono Text"/>
              </a:rPr>
              <a:t>, the data was split into </a:t>
            </a:r>
            <a:r>
              <a:rPr lang="en-US" sz="2200" dirty="0" err="1">
                <a:latin typeface="IBM Plex Mono Text"/>
              </a:rPr>
              <a:t>trining</a:t>
            </a:r>
            <a:r>
              <a:rPr lang="en-US" sz="2200" dirty="0">
                <a:latin typeface="IBM Plex Mono Text"/>
              </a:rPr>
              <a:t> and test data after variables were dummy coded. Various models were to predict success. </a:t>
            </a:r>
            <a:endParaRPr lang="en-US"/>
          </a:p>
          <a:p>
            <a:pPr marL="0" indent="0">
              <a:buNone/>
            </a:pPr>
            <a:endParaRPr lang="en-US" sz="2200" dirty="0">
              <a:latin typeface="IBM Plex Mono Text"/>
            </a:endParaRPr>
          </a:p>
          <a:p>
            <a:pPr marL="0" indent="0">
              <a:buNone/>
            </a:pPr>
            <a:r>
              <a:rPr lang="en-US" sz="2200" b="1" dirty="0">
                <a:latin typeface="IBM Plex Mono Text"/>
              </a:rPr>
              <a:t>5. Perform predictive analysis using classification models</a:t>
            </a:r>
          </a:p>
          <a:p>
            <a:r>
              <a:rPr lang="en-US" sz="2200" dirty="0">
                <a:latin typeface="IBM Plex Mono Text"/>
              </a:rPr>
              <a:t>Create a column for the class</a:t>
            </a:r>
            <a:endParaRPr lang="en-US" dirty="0">
              <a:latin typeface="IBM Plex Mono Text"/>
            </a:endParaRPr>
          </a:p>
          <a:p>
            <a:r>
              <a:rPr lang="en-US" sz="2200" dirty="0">
                <a:latin typeface="IBM Plex Mono Text"/>
              </a:rPr>
              <a:t>Standardize the data</a:t>
            </a:r>
            <a:endParaRPr lang="en-US" dirty="0">
              <a:latin typeface="IBM Plex Mono Text"/>
            </a:endParaRPr>
          </a:p>
          <a:p>
            <a:r>
              <a:rPr lang="en-US" sz="2200" dirty="0">
                <a:latin typeface="IBM Plex Mono Text"/>
              </a:rPr>
              <a:t>Split into training data and test data</a:t>
            </a:r>
            <a:endParaRPr lang="en-US" dirty="0">
              <a:latin typeface="IBM Plex Mono Text"/>
            </a:endParaRPr>
          </a:p>
          <a:p>
            <a:r>
              <a:rPr lang="en-US" sz="2200" dirty="0">
                <a:latin typeface="IBM Plex Mono Text"/>
              </a:rPr>
              <a:t>Find best Hyperparameter for SVM, Classification Trees and Logistic Regression</a:t>
            </a:r>
            <a:endParaRPr lang="en-US">
              <a:latin typeface="IBM Plex Mono Text"/>
            </a:endParaRPr>
          </a:p>
          <a:p>
            <a:r>
              <a:rPr lang="en-US" sz="2200" dirty="0">
                <a:latin typeface="IBM Plex Mono Text"/>
              </a:rPr>
              <a:t>Find the method performs best using test data</a:t>
            </a:r>
            <a:endParaRPr lang="en-US" dirty="0">
              <a:latin typeface="IBM Plex Mono Text"/>
            </a:endParaRPr>
          </a:p>
          <a:p>
            <a:pPr marL="0" indent="0">
              <a:buNone/>
            </a:pPr>
            <a:endParaRPr lang="en-US" sz="2200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E176B-DE78-4B75-AC9E-2A422E82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55" y="1831709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36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IBM Plex Mono SemiBold"/>
              </a:rPr>
              <a:t>1. Data 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D79CC-F73F-4D75-8926-22279D4BC27D}"/>
              </a:ext>
            </a:extLst>
          </p:cNvPr>
          <p:cNvSpPr txBox="1"/>
          <p:nvPr/>
        </p:nvSpPr>
        <p:spPr>
          <a:xfrm>
            <a:off x="4724400" y="320040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4BD0A7-6E78-419A-8AD4-8FCBEF22CE91}"/>
              </a:ext>
            </a:extLst>
          </p:cNvPr>
          <p:cNvSpPr txBox="1"/>
          <p:nvPr/>
        </p:nvSpPr>
        <p:spPr>
          <a:xfrm>
            <a:off x="708025" y="1870563"/>
            <a:ext cx="8907582" cy="22307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Data from the SpaceX API was requested and obtained via a JSON file. </a:t>
            </a:r>
            <a:endParaRPr lang="en-US">
              <a:ea typeface="+mn-lt"/>
              <a:cs typeface="+mn-lt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The data was appended to a table and filtered for Falcon 9 launches. 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Utilizing </a:t>
            </a:r>
            <a:r>
              <a:rPr lang="en-US" dirty="0" err="1">
                <a:ea typeface="+mn-lt"/>
                <a:cs typeface="+mn-lt"/>
              </a:rPr>
              <a:t>BeautifulSoup</a:t>
            </a:r>
            <a:r>
              <a:rPr lang="en-US" dirty="0">
                <a:ea typeface="+mn-lt"/>
                <a:cs typeface="+mn-lt"/>
              </a:rPr>
              <a:t>, obtained the publicly available data regarding </a:t>
            </a:r>
            <a:r>
              <a:rPr lang="en-US" dirty="0" err="1">
                <a:ea typeface="+mn-lt"/>
                <a:cs typeface="+mn-lt"/>
              </a:rPr>
              <a:t>SpaceXFalcon</a:t>
            </a:r>
            <a:r>
              <a:rPr lang="en-US" dirty="0">
                <a:ea typeface="+mn-lt"/>
                <a:cs typeface="+mn-lt"/>
              </a:rPr>
              <a:t> 9 launches via Wikipedia.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66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BM Plex Mono SemiBold"/>
              </a:rPr>
              <a:t>Flowchart of SpaceX API </a:t>
            </a:r>
            <a:endParaRPr lang="en-US" dirty="0"/>
          </a:p>
        </p:txBody>
      </p:sp>
      <p:graphicFrame>
        <p:nvGraphicFramePr>
          <p:cNvPr id="7" name="Diagram 8">
            <a:extLst>
              <a:ext uri="{FF2B5EF4-FFF2-40B4-BE49-F238E27FC236}">
                <a16:creationId xmlns:a16="http://schemas.microsoft.com/office/drawing/2014/main" id="{0B3E2DF2-CC79-477B-8F29-48AE3CB796C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86347858"/>
              </p:ext>
            </p:extLst>
          </p:nvPr>
        </p:nvGraphicFramePr>
        <p:xfrm>
          <a:off x="4081584" y="1825626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3C2F43-A283-4FD4-9C0D-BFF93C50AC01}"/>
              </a:ext>
            </a:extLst>
          </p:cNvPr>
          <p:cNvSpPr txBox="1">
            <a:spLocks/>
          </p:cNvSpPr>
          <p:nvPr/>
        </p:nvSpPr>
        <p:spPr>
          <a:xfrm>
            <a:off x="838199" y="2506661"/>
            <a:ext cx="4614949" cy="36703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E706D50-7D14-4DB8-BE17-5497AA1715EE}"/>
              </a:ext>
            </a:extLst>
          </p:cNvPr>
          <p:cNvSpPr txBox="1">
            <a:spLocks/>
          </p:cNvSpPr>
          <p:nvPr/>
        </p:nvSpPr>
        <p:spPr>
          <a:xfrm>
            <a:off x="6172200" y="2506661"/>
            <a:ext cx="4614949" cy="36703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>
              <a:latin typeface="IBM Plex Mono Text"/>
            </a:endParaRPr>
          </a:p>
        </p:txBody>
      </p:sp>
    </p:spTree>
    <p:extLst>
      <p:ext uri="{BB962C8B-B14F-4D97-AF65-F5344CB8AC3E}">
        <p14:creationId xmlns:p14="http://schemas.microsoft.com/office/powerpoint/2010/main" val="1957259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IBM Plex Mono SemiBold"/>
              </a:rPr>
              <a:t>Web Scrapping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3123" y="1825625"/>
            <a:ext cx="10036908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457200" indent="-457200"/>
            <a:r>
              <a:rPr lang="en-US" dirty="0">
                <a:latin typeface="IBM Plex Mono Text"/>
              </a:rPr>
              <a:t>Request the Falcon9 Launch Wiki page from its URL </a:t>
            </a:r>
            <a:endParaRPr lang="en-US" dirty="0"/>
          </a:p>
          <a:p>
            <a:pPr marL="914400" lvl="1">
              <a:buFont typeface="Wingdings"/>
              <a:buChar char="§"/>
            </a:pPr>
            <a:r>
              <a:rPr lang="en-US" dirty="0" err="1">
                <a:latin typeface="IBM Plex Mono Text"/>
              </a:rPr>
              <a:t>static_url</a:t>
            </a:r>
            <a:r>
              <a:rPr lang="en-US" dirty="0">
                <a:latin typeface="IBM Plex Mono Text"/>
              </a:rPr>
              <a:t> = "https://en.wikipedia.org/w/</a:t>
            </a:r>
            <a:r>
              <a:rPr lang="en-US" dirty="0" err="1">
                <a:latin typeface="IBM Plex Mono Text"/>
              </a:rPr>
              <a:t>index.php?title</a:t>
            </a:r>
            <a:r>
              <a:rPr lang="en-US" dirty="0">
                <a:latin typeface="IBM Plex Mono Text"/>
              </a:rPr>
              <a:t>= List_of_Falcon_9_and_Falcon_Heavy_launches&amp;oldid=102 7686922” </a:t>
            </a:r>
            <a:endParaRPr lang="en-US"/>
          </a:p>
          <a:p>
            <a:pPr marL="914400" lvl="1">
              <a:buFont typeface="Wingdings"/>
              <a:buChar char="§"/>
            </a:pPr>
            <a:r>
              <a:rPr lang="en-US" dirty="0">
                <a:latin typeface="IBM Plex Mono Text"/>
              </a:rPr>
              <a:t>response = </a:t>
            </a:r>
            <a:r>
              <a:rPr lang="en-US" dirty="0" err="1">
                <a:latin typeface="IBM Plex Mono Text"/>
              </a:rPr>
              <a:t>requests.get</a:t>
            </a:r>
            <a:r>
              <a:rPr lang="en-US" dirty="0">
                <a:latin typeface="IBM Plex Mono Text"/>
              </a:rPr>
              <a:t>(</a:t>
            </a:r>
            <a:r>
              <a:rPr lang="en-US" dirty="0" err="1">
                <a:latin typeface="IBM Plex Mono Text"/>
              </a:rPr>
              <a:t>static_url</a:t>
            </a:r>
            <a:r>
              <a:rPr lang="en-US" dirty="0">
                <a:latin typeface="IBM Plex Mono Text"/>
              </a:rPr>
              <a:t>).text </a:t>
            </a:r>
            <a:endParaRPr lang="en-US"/>
          </a:p>
          <a:p>
            <a:pPr marL="914400" lvl="1">
              <a:buFont typeface="Wingdings"/>
              <a:buChar char="§"/>
            </a:pPr>
            <a:r>
              <a:rPr lang="en-US" dirty="0">
                <a:latin typeface="IBM Plex Mono Text"/>
              </a:rPr>
              <a:t>soup = </a:t>
            </a:r>
            <a:r>
              <a:rPr lang="en-US" dirty="0" err="1">
                <a:latin typeface="IBM Plex Mono Text"/>
              </a:rPr>
              <a:t>BeautifulSoup</a:t>
            </a:r>
            <a:r>
              <a:rPr lang="en-US" dirty="0">
                <a:latin typeface="IBM Plex Mono Text"/>
              </a:rPr>
              <a:t>(response, '</a:t>
            </a:r>
            <a:r>
              <a:rPr lang="en-US" dirty="0" err="1">
                <a:latin typeface="IBM Plex Mono Text"/>
              </a:rPr>
              <a:t>html.parser</a:t>
            </a:r>
            <a:r>
              <a:rPr lang="en-US" dirty="0">
                <a:latin typeface="IBM Plex Mono Text"/>
              </a:rPr>
              <a:t>') </a:t>
            </a:r>
            <a:endParaRPr lang="en-US"/>
          </a:p>
          <a:p>
            <a:pPr marL="457200" indent="-457200"/>
            <a:r>
              <a:rPr lang="en-US" dirty="0">
                <a:latin typeface="IBM Plex Mono Text"/>
              </a:rPr>
              <a:t>Extract all column/variable names from the </a:t>
            </a:r>
            <a:r>
              <a:rPr lang="en-US" dirty="0" err="1">
                <a:latin typeface="IBM Plex Mono Text"/>
              </a:rPr>
              <a:t>HTMLtable</a:t>
            </a:r>
            <a:r>
              <a:rPr lang="en-US" dirty="0">
                <a:latin typeface="IBM Plex Mono Text"/>
              </a:rPr>
              <a:t> header </a:t>
            </a:r>
            <a:endParaRPr lang="en-US" dirty="0"/>
          </a:p>
          <a:p>
            <a:pPr marL="914400" lvl="1">
              <a:buFont typeface="Wingdings"/>
              <a:buChar char="§"/>
            </a:pPr>
            <a:r>
              <a:rPr lang="en-US" dirty="0" err="1">
                <a:latin typeface="IBM Plex Mono Text"/>
              </a:rPr>
              <a:t>html_tables</a:t>
            </a:r>
            <a:r>
              <a:rPr lang="en-US" dirty="0">
                <a:latin typeface="IBM Plex Mono Text"/>
              </a:rPr>
              <a:t> = </a:t>
            </a:r>
            <a:r>
              <a:rPr lang="en-US" dirty="0" err="1">
                <a:latin typeface="IBM Plex Mono Text"/>
              </a:rPr>
              <a:t>soup.find_all</a:t>
            </a:r>
            <a:r>
              <a:rPr lang="en-US" dirty="0">
                <a:latin typeface="IBM Plex Mono Text"/>
              </a:rPr>
              <a:t>('table’) </a:t>
            </a:r>
            <a:endParaRPr lang="en-US" dirty="0"/>
          </a:p>
          <a:p>
            <a:pPr marL="914400" lvl="1">
              <a:buFont typeface="Wingdings"/>
              <a:buChar char="§"/>
            </a:pPr>
            <a:r>
              <a:rPr lang="en-US" dirty="0" err="1">
                <a:latin typeface="IBM Plex Mono Text"/>
              </a:rPr>
              <a:t>first_launch_table</a:t>
            </a:r>
            <a:r>
              <a:rPr lang="en-US" dirty="0">
                <a:latin typeface="IBM Plex Mono Text"/>
              </a:rPr>
              <a:t> = </a:t>
            </a:r>
            <a:r>
              <a:rPr lang="en-US" dirty="0" err="1">
                <a:latin typeface="IBM Plex Mono Text"/>
              </a:rPr>
              <a:t>html_tables</a:t>
            </a:r>
            <a:r>
              <a:rPr lang="en-US" dirty="0">
                <a:latin typeface="IBM Plex Mono Text"/>
              </a:rPr>
              <a:t>[2] </a:t>
            </a:r>
            <a:endParaRPr lang="en-US" dirty="0"/>
          </a:p>
          <a:p>
            <a:pPr marL="914400" lvl="1">
              <a:buFont typeface="Wingdings"/>
              <a:buChar char="§"/>
            </a:pPr>
            <a:endParaRPr lang="en-US" dirty="0">
              <a:latin typeface="IBM Plex Mono Text"/>
            </a:endParaRPr>
          </a:p>
          <a:p>
            <a:pPr marL="914400" lvl="1">
              <a:buFont typeface="Wingdings"/>
              <a:buChar char="§"/>
            </a:pPr>
            <a:r>
              <a:rPr lang="en-US" dirty="0">
                <a:latin typeface="IBM Plex Mono Text"/>
              </a:rPr>
              <a:t>Create a data frame by parsing the launch HTML tables </a:t>
            </a:r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569246"/>
      </p:ext>
    </p:extLst>
  </p:cSld>
  <p:clrMapOvr>
    <a:masterClrMapping/>
  </p:clrMapOvr>
</p:sld>
</file>

<file path=ppt/theme/theme1.xml><?xml version="1.0" encoding="utf-8"?>
<a:theme xmlns:a="http://schemas.openxmlformats.org/drawingml/2006/main" name="SLIDE_TEMPLATE_skill_networ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BM Plex Sans SemiBold"/>
        <a:ea typeface=""/>
        <a:cs typeface=""/>
      </a:majorFont>
      <a:minorFont>
        <a:latin typeface="IBM Plex Sans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BM final PPT template.pptx" id="{F28CB670-EDE3-4FD8-A231-7FA031A67C03}" vid="{06644C38-457B-4174-9AD6-1A9A0DF394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1" ma:contentTypeDescription="Create a new document." ma:contentTypeScope="" ma:versionID="4bc1015ece1c23b1ef2f55a62f11494f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efbf6837a43ed91190e40f849f23a13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87AE8FE-83F0-42D0-BB5E-14AD3FB1DE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5be751-a274-42e8-93fb-f39d3b9bccc8"/>
    <ds:schemaRef ds:uri="f80a141d-92ca-4d3d-9308-f7e7b1d44c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359</Words>
  <Application>Microsoft Office PowerPoint</Application>
  <PresentationFormat>Widescreen</PresentationFormat>
  <Paragraphs>110</Paragraphs>
  <Slides>43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SLIDE_TEMPLATE_skill_network</vt:lpstr>
      <vt:lpstr>Analysis of SpaceX Falcon9 first stage successful landing</vt:lpstr>
      <vt:lpstr>OUTLINE</vt:lpstr>
      <vt:lpstr>EXECUTIVE SUMMARY</vt:lpstr>
      <vt:lpstr>INTRODUCTION</vt:lpstr>
      <vt:lpstr>METHODOLOGY</vt:lpstr>
      <vt:lpstr>METHODOLOGY</vt:lpstr>
      <vt:lpstr>1. Data collection</vt:lpstr>
      <vt:lpstr>Flowchart of SpaceX API </vt:lpstr>
      <vt:lpstr>Web Scrapping</vt:lpstr>
      <vt:lpstr>Data wrangling </vt:lpstr>
      <vt:lpstr>EDA with data visualization</vt:lpstr>
      <vt:lpstr>EDA with SQL</vt:lpstr>
      <vt:lpstr>Build an interactive map with Folium</vt:lpstr>
      <vt:lpstr>Build a Dashboard with Plotly Dash </vt:lpstr>
      <vt:lpstr>Predictive analysis (Classification) </vt:lpstr>
      <vt:lpstr>EDA with Visualization</vt:lpstr>
      <vt:lpstr>Flight Number vs. Launch Site </vt:lpstr>
      <vt:lpstr>Payload vs. Launch Site</vt:lpstr>
      <vt:lpstr>Success rate vs. Orbit type </vt:lpstr>
      <vt:lpstr>PowerPoint Presentation</vt:lpstr>
      <vt:lpstr>PowerPoint Presentation</vt:lpstr>
      <vt:lpstr>EDA with SQL </vt:lpstr>
      <vt:lpstr>All launch site names</vt:lpstr>
      <vt:lpstr>Total payload mass </vt:lpstr>
      <vt:lpstr>Average payload mass by F9 v1.1 </vt:lpstr>
      <vt:lpstr>First successful ground landing date </vt:lpstr>
      <vt:lpstr>Successful drone ship landing with payload between 4000 and 6000</vt:lpstr>
      <vt:lpstr>Total number of successful and failure mission outcomes</vt:lpstr>
      <vt:lpstr>Boosters carried maximum payload </vt:lpstr>
      <vt:lpstr>Rank success count between 2010-06-04 and 2017-03-20</vt:lpstr>
      <vt:lpstr>Rank success count between 2010-06-04 and 2017-03-20</vt:lpstr>
      <vt:lpstr>Interactive map with Folium </vt:lpstr>
      <vt:lpstr>Launch Site Location:</vt:lpstr>
      <vt:lpstr>Successful Launches by site </vt:lpstr>
      <vt:lpstr>Distance Between Launch Site and Logistic Features</vt:lpstr>
      <vt:lpstr>Build a Dashboard with Plotly Dash </vt:lpstr>
      <vt:lpstr>Relanding Success for All Sities </vt:lpstr>
      <vt:lpstr>Launch Site with Highest Relanding Success Ratio </vt:lpstr>
      <vt:lpstr>Predictive analysis (Classification) </vt:lpstr>
      <vt:lpstr>Classification Accuracy </vt:lpstr>
      <vt:lpstr>Classification Accuracy </vt:lpstr>
      <vt:lpstr>Confusion Matrix 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TRENDS</dc:title>
  <dc:creator>Steve Hord</dc:creator>
  <cp:lastModifiedBy>Ramesh Sannareddy</cp:lastModifiedBy>
  <cp:revision>475</cp:revision>
  <dcterms:created xsi:type="dcterms:W3CDTF">2020-10-28T18:29:43Z</dcterms:created>
  <dcterms:modified xsi:type="dcterms:W3CDTF">2021-08-26T17:33:56Z</dcterms:modified>
</cp:coreProperties>
</file>